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64" r:id="rId6"/>
    <p:sldId id="261" r:id="rId7"/>
    <p:sldId id="262" r:id="rId8"/>
    <p:sldId id="259" r:id="rId9"/>
    <p:sldId id="263" r:id="rId10"/>
    <p:sldId id="267" r:id="rId11"/>
    <p:sldId id="268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>
        <p:scale>
          <a:sx n="60" d="100"/>
          <a:sy n="60" d="100"/>
        </p:scale>
        <p:origin x="1493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6D85-D11F-40BD-813B-3BFE423FC006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A9D68-C5A7-4DEF-B319-3A52C958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89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6D85-D11F-40BD-813B-3BFE423FC006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A9D68-C5A7-4DEF-B319-3A52C958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19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6D85-D11F-40BD-813B-3BFE423FC006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A9D68-C5A7-4DEF-B319-3A52C95898D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1056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6D85-D11F-40BD-813B-3BFE423FC006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A9D68-C5A7-4DEF-B319-3A52C958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932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6D85-D11F-40BD-813B-3BFE423FC006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A9D68-C5A7-4DEF-B319-3A52C95898D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2118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6D85-D11F-40BD-813B-3BFE423FC006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A9D68-C5A7-4DEF-B319-3A52C958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123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6D85-D11F-40BD-813B-3BFE423FC006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9D68-C5A7-4DEF-B319-3A52C958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357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6D85-D11F-40BD-813B-3BFE423FC006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9D68-C5A7-4DEF-B319-3A52C958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41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6D85-D11F-40BD-813B-3BFE423FC006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9D68-C5A7-4DEF-B319-3A52C958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72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6D85-D11F-40BD-813B-3BFE423FC006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A9D68-C5A7-4DEF-B319-3A52C958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85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6D85-D11F-40BD-813B-3BFE423FC006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A9D68-C5A7-4DEF-B319-3A52C958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27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6D85-D11F-40BD-813B-3BFE423FC006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A9D68-C5A7-4DEF-B319-3A52C958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45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6D85-D11F-40BD-813B-3BFE423FC006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9D68-C5A7-4DEF-B319-3A52C958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83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6D85-D11F-40BD-813B-3BFE423FC006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9D68-C5A7-4DEF-B319-3A52C958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13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6D85-D11F-40BD-813B-3BFE423FC006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9D68-C5A7-4DEF-B319-3A52C958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70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6D85-D11F-40BD-813B-3BFE423FC006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A9D68-C5A7-4DEF-B319-3A52C958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76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66D85-D11F-40BD-813B-3BFE423FC006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A9D68-C5A7-4DEF-B319-3A52C958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64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C1AC032-87D0-4E4A-A766-84134BFA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713" y="1978983"/>
            <a:ext cx="8915400" cy="1327811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b="1" dirty="0"/>
              <a:t>課程計畫撰寫說明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3043A12-0354-479E-938E-78F4B99EC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9369" y="3485490"/>
            <a:ext cx="2427287" cy="729622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chemeClr val="tx1"/>
                </a:solidFill>
              </a:rPr>
              <a:t>教務處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C8BAEBB-274A-426E-A9FD-C0DC8CEE0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6" b="95554" l="10000" r="90000">
                        <a14:foregroundMark x1="42400" y1="41459" x2="42400" y2="41459"/>
                        <a14:foregroundMark x1="74650" y1="41658" x2="74650" y2="41658"/>
                        <a14:foregroundMark x1="73750" y1="42058" x2="73750" y2="42058"/>
                        <a14:foregroundMark x1="73550" y1="40559" x2="73550" y2="40559"/>
                        <a14:foregroundMark x1="25900" y1="82218" x2="25900" y2="82218"/>
                        <a14:foregroundMark x1="38700" y1="83167" x2="38700" y2="83167"/>
                        <a14:foregroundMark x1="65750" y1="82967" x2="66300" y2="82967"/>
                        <a14:foregroundMark x1="80050" y1="83167" x2="80050" y2="83167"/>
                        <a14:foregroundMark x1="83550" y1="92208" x2="83550" y2="92208"/>
                        <a14:foregroundMark x1="40200" y1="94256" x2="40200" y2="94256"/>
                        <a14:foregroundMark x1="63700" y1="93906" x2="63700" y2="93906"/>
                        <a14:foregroundMark x1="86700" y1="94056" x2="86700" y2="94056"/>
                        <a14:foregroundMark x1="32950" y1="10539" x2="32950" y2="10539"/>
                        <a14:foregroundMark x1="71850" y1="8142" x2="71850" y2="8142"/>
                        <a14:foregroundMark x1="32750" y1="4446" x2="32750" y2="4446"/>
                        <a14:foregroundMark x1="19800" y1="95554" x2="19800" y2="95554"/>
                        <a14:foregroundMark x1="36100" y1="42607" x2="36100" y2="42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56" y="4170034"/>
            <a:ext cx="2612416" cy="261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5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1DA3B12-65DE-4FF7-AD4E-EC9B03527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87"/>
          <a:stretch/>
        </p:blipFill>
        <p:spPr>
          <a:xfrm>
            <a:off x="414286" y="228600"/>
            <a:ext cx="11363427" cy="63627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E955556-5DF8-4C48-904C-DE8FDCB85848}"/>
              </a:ext>
            </a:extLst>
          </p:cNvPr>
          <p:cNvSpPr txBox="1"/>
          <p:nvPr/>
        </p:nvSpPr>
        <p:spPr>
          <a:xfrm>
            <a:off x="6757914" y="5813019"/>
            <a:ext cx="531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latin typeface="+mj-ea"/>
                <a:cs typeface="Times New Roman" panose="02020603050405020304" pitchFamily="18" charset="0"/>
              </a:rPr>
              <a:t>114</a:t>
            </a:r>
            <a:r>
              <a:rPr lang="zh-TW" altLang="zh-TW" sz="2400" b="1" dirty="0">
                <a:solidFill>
                  <a:srgbClr val="0070C0"/>
                </a:solidFill>
                <a:latin typeface="+mj-ea"/>
                <a:cs typeface="Times New Roman" panose="02020603050405020304" pitchFamily="18" charset="0"/>
              </a:rPr>
              <a:t>各領域</a:t>
            </a:r>
            <a:r>
              <a:rPr lang="en-US" altLang="zh-TW" sz="2400" b="1" dirty="0">
                <a:solidFill>
                  <a:srgbClr val="0070C0"/>
                </a:solidFill>
                <a:latin typeface="+mj-ea"/>
                <a:cs typeface="Times New Roman" panose="02020603050405020304" pitchFamily="18" charset="0"/>
              </a:rPr>
              <a:t>/</a:t>
            </a:r>
            <a:r>
              <a:rPr lang="zh-TW" altLang="zh-TW" sz="2400" b="1" dirty="0">
                <a:solidFill>
                  <a:srgbClr val="0070C0"/>
                </a:solidFill>
                <a:latin typeface="+mj-ea"/>
                <a:cs typeface="Times New Roman" panose="02020603050405020304" pitchFamily="18" charset="0"/>
              </a:rPr>
              <a:t>科目評量項目及標準總表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4FB4179-63B3-4069-975A-1190E4DA5C62}"/>
              </a:ext>
            </a:extLst>
          </p:cNvPr>
          <p:cNvSpPr txBox="1"/>
          <p:nvPr/>
        </p:nvSpPr>
        <p:spPr>
          <a:xfrm>
            <a:off x="1357682" y="1086286"/>
            <a:ext cx="9476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溫馨提醒：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請領召與領域老師討論後確認或修改</a:t>
            </a:r>
            <a:r>
              <a:rPr lang="zh-TW" altLang="en-US" sz="3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 </a:t>
            </a:r>
            <a:br>
              <a:rPr lang="en-US" altLang="zh-TW" sz="3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en-US" sz="3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請領召彙整後繳交紙本</a:t>
            </a:r>
            <a:r>
              <a:rPr lang="zh-TW" altLang="en-US" sz="3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TW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47C61F62-52BA-4094-9A71-3DFCC4C224FC}"/>
              </a:ext>
            </a:extLst>
          </p:cNvPr>
          <p:cNvSpPr/>
          <p:nvPr/>
        </p:nvSpPr>
        <p:spPr>
          <a:xfrm>
            <a:off x="504700" y="5739956"/>
            <a:ext cx="6162800" cy="6077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1F0388FB-D790-40E2-809E-4D46450ADD54}"/>
              </a:ext>
            </a:extLst>
          </p:cNvPr>
          <p:cNvSpPr/>
          <p:nvPr/>
        </p:nvSpPr>
        <p:spPr>
          <a:xfrm>
            <a:off x="333273" y="128807"/>
            <a:ext cx="11084027" cy="6077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03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C1AC032-87D0-4E4A-A766-84134BFA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713" y="1978983"/>
            <a:ext cx="8915400" cy="1327811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b="1" dirty="0"/>
              <a:t>感謝大家的幫忙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3043A12-0354-479E-938E-78F4B99EC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9369" y="3485490"/>
            <a:ext cx="2427287" cy="729622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chemeClr val="tx1"/>
                </a:solidFill>
              </a:rPr>
              <a:t>教務處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C8BAEBB-274A-426E-A9FD-C0DC8CEE0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6" b="95554" l="10000" r="90000">
                        <a14:foregroundMark x1="42400" y1="41459" x2="42400" y2="41459"/>
                        <a14:foregroundMark x1="74650" y1="41658" x2="74650" y2="41658"/>
                        <a14:foregroundMark x1="73750" y1="42058" x2="73750" y2="42058"/>
                        <a14:foregroundMark x1="73550" y1="40559" x2="73550" y2="40559"/>
                        <a14:foregroundMark x1="25900" y1="82218" x2="25900" y2="82218"/>
                        <a14:foregroundMark x1="38700" y1="83167" x2="38700" y2="83167"/>
                        <a14:foregroundMark x1="65750" y1="82967" x2="66300" y2="82967"/>
                        <a14:foregroundMark x1="80050" y1="83167" x2="80050" y2="83167"/>
                        <a14:foregroundMark x1="83550" y1="92208" x2="83550" y2="92208"/>
                        <a14:foregroundMark x1="40200" y1="94256" x2="40200" y2="94256"/>
                        <a14:foregroundMark x1="63700" y1="93906" x2="63700" y2="93906"/>
                        <a14:foregroundMark x1="86700" y1="94056" x2="86700" y2="94056"/>
                        <a14:foregroundMark x1="32950" y1="10539" x2="32950" y2="10539"/>
                        <a14:foregroundMark x1="71850" y1="8142" x2="71850" y2="8142"/>
                        <a14:foregroundMark x1="32750" y1="4446" x2="32750" y2="4446"/>
                        <a14:foregroundMark x1="19800" y1="95554" x2="19800" y2="95554"/>
                        <a14:foregroundMark x1="36100" y1="42607" x2="36100" y2="42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56" y="4170034"/>
            <a:ext cx="2612416" cy="261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7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95E05DA-1452-45A9-9DD1-8CB236CAB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2" y="295172"/>
            <a:ext cx="11019935" cy="626765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59A25C4-BF96-45EF-995E-04A68F137E79}"/>
              </a:ext>
            </a:extLst>
          </p:cNvPr>
          <p:cNvSpPr txBox="1"/>
          <p:nvPr/>
        </p:nvSpPr>
        <p:spPr>
          <a:xfrm>
            <a:off x="6096000" y="309199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廠商的課程計畫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6AA9565-3BB7-43C4-AE75-30BD4CE96E30}"/>
              </a:ext>
            </a:extLst>
          </p:cNvPr>
          <p:cNvSpPr txBox="1"/>
          <p:nvPr/>
        </p:nvSpPr>
        <p:spPr>
          <a:xfrm>
            <a:off x="5927889" y="3553656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各科老師部定課程計畫繳交處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BE41738-4A8C-4146-9163-AD204569E32A}"/>
              </a:ext>
            </a:extLst>
          </p:cNvPr>
          <p:cNvSpPr txBox="1"/>
          <p:nvPr/>
        </p:nvSpPr>
        <p:spPr>
          <a:xfrm>
            <a:off x="5252978" y="4513105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課程設計撰寫人員及各領域議題融入表單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B9C7B9B1-1914-4154-9583-9531212445D5}"/>
              </a:ext>
            </a:extLst>
          </p:cNvPr>
          <p:cNvSpPr/>
          <p:nvPr/>
        </p:nvSpPr>
        <p:spPr>
          <a:xfrm>
            <a:off x="2078350" y="226243"/>
            <a:ext cx="9280949" cy="7824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FD0557B7-438F-4275-A945-3AC379AF52AB}"/>
              </a:ext>
            </a:extLst>
          </p:cNvPr>
          <p:cNvSpPr/>
          <p:nvPr/>
        </p:nvSpPr>
        <p:spPr>
          <a:xfrm>
            <a:off x="1129662" y="3091991"/>
            <a:ext cx="4966338" cy="46166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40A4C1C-55DD-49B1-96D1-85E20B6D3FA1}"/>
              </a:ext>
            </a:extLst>
          </p:cNvPr>
          <p:cNvSpPr/>
          <p:nvPr/>
        </p:nvSpPr>
        <p:spPr>
          <a:xfrm>
            <a:off x="1282062" y="3982511"/>
            <a:ext cx="6833238" cy="46166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97BFF0F-F404-453C-A621-C5885D32DC5E}"/>
              </a:ext>
            </a:extLst>
          </p:cNvPr>
          <p:cNvSpPr/>
          <p:nvPr/>
        </p:nvSpPr>
        <p:spPr>
          <a:xfrm>
            <a:off x="1025958" y="3535954"/>
            <a:ext cx="4966338" cy="46166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20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912CCB-5EC0-440A-9512-738F854DBC7B}"/>
              </a:ext>
            </a:extLst>
          </p:cNvPr>
          <p:cNvSpPr/>
          <p:nvPr/>
        </p:nvSpPr>
        <p:spPr>
          <a:xfrm>
            <a:off x="457200" y="540620"/>
            <a:ext cx="11188700" cy="342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altLang="zh-TW" sz="3600" b="1" dirty="0"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3600" b="1" dirty="0"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</a:t>
            </a:r>
            <a:r>
              <a:rPr lang="zh-TW" altLang="zh-TW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注意事項：</a:t>
            </a:r>
            <a:endParaRPr lang="zh-TW" altLang="zh-TW" sz="36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en-US" altLang="zh-TW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zh-TW" altLang="zh-TW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請確認</a:t>
            </a:r>
            <a:r>
              <a:rPr lang="zh-TW" altLang="zh-TW" sz="3600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週次與課程計畫單元</a:t>
            </a:r>
            <a:r>
              <a:rPr lang="zh-TW" altLang="zh-TW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及內容是否符合。</a:t>
            </a:r>
            <a:endParaRPr lang="zh-TW" altLang="zh-TW" sz="36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en-US" altLang="zh-TW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zh-TW" altLang="zh-TW" sz="36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段考週</a:t>
            </a:r>
            <a:r>
              <a:rPr lang="zh-TW" altLang="zh-TW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及</a:t>
            </a:r>
            <a:r>
              <a:rPr lang="zh-TW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下學期</a:t>
            </a:r>
            <a:r>
              <a:rPr lang="zh-TW" altLang="zh-TW" sz="36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國三會考後</a:t>
            </a:r>
            <a:r>
              <a:rPr lang="zh-TW" altLang="zh-TW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要有</a:t>
            </a:r>
            <a:r>
              <a:rPr lang="zh-TW" altLang="zh-TW" sz="36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課程內容</a:t>
            </a:r>
            <a:r>
              <a:rPr lang="en-US" altLang="zh-TW" sz="36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複習內容</a:t>
            </a:r>
            <a:r>
              <a:rPr lang="en-US" altLang="zh-TW" sz="36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zh-TW" altLang="zh-TW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br>
              <a:rPr lang="en-US" altLang="zh-TW" sz="36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zh-TW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     內容</a:t>
            </a:r>
            <a:r>
              <a:rPr lang="zh-TW" altLang="zh-TW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不能寫段考週。</a:t>
            </a:r>
            <a:endParaRPr lang="zh-TW" altLang="zh-TW" sz="36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C2AAF8-06E3-4D1E-A216-CD5BEC84E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6" b="95554" l="10000" r="90000">
                        <a14:foregroundMark x1="42400" y1="41459" x2="42400" y2="41459"/>
                        <a14:foregroundMark x1="74650" y1="41658" x2="74650" y2="41658"/>
                        <a14:foregroundMark x1="73750" y1="42058" x2="73750" y2="42058"/>
                        <a14:foregroundMark x1="73550" y1="40559" x2="73550" y2="40559"/>
                        <a14:foregroundMark x1="25900" y1="82218" x2="25900" y2="82218"/>
                        <a14:foregroundMark x1="38700" y1="83167" x2="38700" y2="83167"/>
                        <a14:foregroundMark x1="65750" y1="82967" x2="66300" y2="82967"/>
                        <a14:foregroundMark x1="80050" y1="83167" x2="80050" y2="83167"/>
                        <a14:foregroundMark x1="83550" y1="92208" x2="83550" y2="92208"/>
                        <a14:foregroundMark x1="40200" y1="94256" x2="40200" y2="94256"/>
                        <a14:foregroundMark x1="63700" y1="93906" x2="63700" y2="93906"/>
                        <a14:foregroundMark x1="86700" y1="94056" x2="86700" y2="94056"/>
                        <a14:foregroundMark x1="32950" y1="10539" x2="32950" y2="10539"/>
                        <a14:foregroundMark x1="71850" y1="8142" x2="71850" y2="8142"/>
                        <a14:foregroundMark x1="32750" y1="4446" x2="32750" y2="4446"/>
                        <a14:foregroundMark x1="19800" y1="95554" x2="19800" y2="95554"/>
                        <a14:foregroundMark x1="36100" y1="42607" x2="36100" y2="42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56" y="4170034"/>
            <a:ext cx="2612416" cy="261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2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912CCB-5EC0-440A-9512-738F854DBC7B}"/>
              </a:ext>
            </a:extLst>
          </p:cNvPr>
          <p:cNvSpPr/>
          <p:nvPr/>
        </p:nvSpPr>
        <p:spPr>
          <a:xfrm>
            <a:off x="317501" y="553320"/>
            <a:ext cx="11607800" cy="6034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</a:t>
            </a:r>
            <a:r>
              <a:rPr lang="zh-TW" altLang="zh-TW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注意事項：</a:t>
            </a:r>
            <a:endParaRPr lang="zh-TW" altLang="zh-TW" sz="32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en-US" altLang="zh-TW" sz="2800" b="1" dirty="0"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800" u="sng" dirty="0">
                <a:solidFill>
                  <a:srgbClr val="FF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5/16</a:t>
            </a:r>
            <a:r>
              <a:rPr lang="zh-TW" altLang="zh-TW" sz="2800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前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領召彙整後</a:t>
            </a:r>
            <a:r>
              <a:rPr lang="zh-TW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需</a:t>
            </a:r>
            <a:r>
              <a:rPr lang="zh-TW" altLang="zh-TW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繳交資料</a:t>
            </a:r>
            <a:r>
              <a:rPr lang="en-US" altLang="zh-TW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共</a:t>
            </a:r>
            <a:r>
              <a:rPr lang="en-US" altLang="zh-TW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大項</a:t>
            </a:r>
            <a:r>
              <a:rPr lang="en-US" altLang="zh-TW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如下：</a:t>
            </a:r>
            <a:endParaRPr lang="en-US" altLang="zh-TW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(1)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114</a:t>
            </a:r>
            <a:r>
              <a:rPr lang="zh-TW" altLang="zh-TW" sz="28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各領域</a:t>
            </a:r>
            <a:r>
              <a:rPr lang="en-US" altLang="zh-TW" sz="28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zh-TW" altLang="zh-TW" sz="28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各科課程計畫</a:t>
            </a:r>
            <a:r>
              <a:rPr lang="zh-TW" altLang="zh-TW" sz="2800" b="1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br>
              <a:rPr lang="en-US" altLang="zh-TW" sz="2800" dirty="0"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en-US" altLang="zh-TW" sz="2800" dirty="0"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請</a:t>
            </a:r>
            <a:r>
              <a:rPr lang="zh-TW" altLang="zh-TW" sz="2800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領召彙整後</a:t>
            </a:r>
            <a:r>
              <a:rPr lang="zh-TW" altLang="zh-TW" sz="28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以</a:t>
            </a:r>
            <a:r>
              <a:rPr lang="en-US" altLang="zh-TW" sz="2800" u="sng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Word+PDF</a:t>
            </a:r>
            <a:r>
              <a:rPr lang="zh-TW" altLang="zh-TW" sz="2800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檔直接上傳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至處室共用</a:t>
            </a:r>
            <a:r>
              <a:rPr lang="en-US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/02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教務處</a:t>
            </a:r>
            <a:r>
              <a:rPr lang="en-US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/5.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教學組 </a:t>
            </a:r>
            <a:endParaRPr lang="zh-TW" altLang="zh-TW" sz="28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n-US" altLang="zh-TW" sz="2800" dirty="0"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/00.114 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課程計畫撰寫</a:t>
            </a:r>
            <a:r>
              <a:rPr lang="en-US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114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各領域課程計畫</a:t>
            </a:r>
            <a:r>
              <a:rPr lang="en-US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部定課程</a:t>
            </a:r>
            <a:r>
              <a:rPr lang="en-US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繳交處</a:t>
            </a:r>
            <a:r>
              <a:rPr lang="en-US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(2) 114</a:t>
            </a:r>
            <a:r>
              <a:rPr lang="zh-TW" altLang="zh-TW" sz="28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課程計畫各領域撰寫人員分配表暨法定議題融入課程規劃表</a:t>
            </a:r>
            <a:r>
              <a:rPr lang="en-US" altLang="zh-TW" sz="28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   (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請</a:t>
            </a:r>
            <a:r>
              <a:rPr lang="zh-TW" altLang="zh-TW" sz="2800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領召彙整後</a:t>
            </a:r>
            <a:r>
              <a:rPr lang="zh-TW" altLang="zh-TW" sz="28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以</a:t>
            </a:r>
            <a:r>
              <a:rPr lang="en-US" altLang="zh-TW" sz="2800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zh-TW" altLang="zh-TW" sz="2800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檔上傳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至處室共用</a:t>
            </a:r>
            <a:r>
              <a:rPr lang="en-US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/02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教務處</a:t>
            </a:r>
            <a:r>
              <a:rPr lang="en-US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/5.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教學組</a:t>
            </a:r>
            <a:r>
              <a:rPr lang="en-US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/00.114</a:t>
            </a:r>
            <a:r>
              <a:rPr lang="zh-TW" alt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en-US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zh-TW" alt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課程計畫撰寫</a:t>
            </a:r>
            <a:r>
              <a:rPr lang="en-US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各領域課程設計撰寫名單及法定議題融入表單及參考</a:t>
            </a:r>
            <a:endParaRPr lang="en-US" altLang="zh-TW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n-US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資料</a:t>
            </a:r>
            <a:r>
              <a:rPr lang="en-US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1743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BC99AC7-8C92-4BAF-A974-4081DD62B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42" t="26667" r="24271" b="12592"/>
          <a:stretch/>
        </p:blipFill>
        <p:spPr>
          <a:xfrm>
            <a:off x="292099" y="114300"/>
            <a:ext cx="7202991" cy="4953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B1CB9D6-50FA-4655-9D7C-353822333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462" y="1500775"/>
            <a:ext cx="7202991" cy="535722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D8F9C74-FA9C-4B90-B78D-3C2BFFD13EEC}"/>
              </a:ext>
            </a:extLst>
          </p:cNvPr>
          <p:cNvSpPr txBox="1"/>
          <p:nvPr/>
        </p:nvSpPr>
        <p:spPr>
          <a:xfrm>
            <a:off x="1357683" y="2000686"/>
            <a:ext cx="9476634" cy="177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3200" b="1" dirty="0">
                <a:latin typeface="+mn-ea"/>
              </a:rPr>
              <a:t>1.</a:t>
            </a:r>
            <a:r>
              <a:rPr lang="zh-TW" altLang="en-US" sz="3200" b="1" dirty="0">
                <a:latin typeface="+mn-ea"/>
              </a:rPr>
              <a:t>周次及考試時程已填寫完畢</a:t>
            </a:r>
            <a:r>
              <a:rPr lang="en-US" altLang="zh-TW" sz="3200" b="1" dirty="0">
                <a:latin typeface="+mn-ea"/>
              </a:rPr>
              <a:t>(</a:t>
            </a:r>
            <a:r>
              <a:rPr lang="zh-TW" altLang="en-US" sz="3200" b="1" dirty="0">
                <a:latin typeface="+mn-ea"/>
              </a:rPr>
              <a:t>勿更改</a:t>
            </a:r>
            <a:r>
              <a:rPr lang="en-US" altLang="zh-TW" sz="3200" b="1" dirty="0">
                <a:latin typeface="+mn-ea"/>
              </a:rPr>
              <a:t>)</a:t>
            </a:r>
            <a:r>
              <a:rPr lang="zh-TW" altLang="en-US" sz="3200" b="1" dirty="0">
                <a:latin typeface="+mn-ea"/>
              </a:rPr>
              <a:t>。</a:t>
            </a:r>
            <a:br>
              <a:rPr lang="en-US" altLang="zh-TW" sz="3200" b="1" dirty="0">
                <a:latin typeface="+mn-ea"/>
              </a:rPr>
            </a:br>
            <a:r>
              <a:rPr lang="en-US" altLang="zh-TW" sz="3200" b="1" dirty="0">
                <a:latin typeface="+mn-ea"/>
              </a:rPr>
              <a:t>2.</a:t>
            </a:r>
            <a:r>
              <a:rPr lang="zh-TW" altLang="zh-TW" sz="3200" b="1" dirty="0">
                <a:latin typeface="+mn-ea"/>
                <a:cs typeface="Times New Roman" panose="02020603050405020304" pitchFamily="18" charset="0"/>
              </a:rPr>
              <a:t>請確認</a:t>
            </a:r>
            <a:r>
              <a:rPr lang="zh-TW" altLang="zh-TW" sz="3200" b="1" u="sng" dirty="0">
                <a:latin typeface="+mn-ea"/>
                <a:cs typeface="Times New Roman" panose="02020603050405020304" pitchFamily="18" charset="0"/>
              </a:rPr>
              <a:t>週次與課程計畫單元</a:t>
            </a:r>
            <a:r>
              <a:rPr lang="zh-TW" altLang="zh-TW" sz="3200" b="1" dirty="0">
                <a:latin typeface="+mn-ea"/>
                <a:cs typeface="Times New Roman" panose="02020603050405020304" pitchFamily="18" charset="0"/>
              </a:rPr>
              <a:t>及內容是否符合</a:t>
            </a:r>
            <a:r>
              <a:rPr lang="zh-TW" altLang="en-US" sz="3200" b="1" dirty="0">
                <a:latin typeface="+mn-ea"/>
                <a:cs typeface="Times New Roman" panose="02020603050405020304" pitchFamily="18" charset="0"/>
              </a:rPr>
              <a:t>。</a:t>
            </a:r>
            <a:br>
              <a:rPr lang="en-US" altLang="zh-TW" sz="3200" b="1" dirty="0">
                <a:latin typeface="+mn-ea"/>
                <a:cs typeface="Times New Roman" panose="02020603050405020304" pitchFamily="18" charset="0"/>
              </a:rPr>
            </a:br>
            <a:r>
              <a:rPr lang="en-US" altLang="zh-TW" sz="3200" b="1" dirty="0">
                <a:latin typeface="+mn-ea"/>
                <a:cs typeface="Times New Roman" panose="02020603050405020304" pitchFamily="18" charset="0"/>
              </a:rPr>
              <a:t>3.</a:t>
            </a:r>
            <a:r>
              <a:rPr lang="zh-TW" altLang="en-US" sz="3200" b="1" u="sng" dirty="0">
                <a:latin typeface="+mn-ea"/>
                <a:cs typeface="Times New Roman" panose="02020603050405020304" pitchFamily="18" charset="0"/>
              </a:rPr>
              <a:t>議題融入</a:t>
            </a:r>
            <a:r>
              <a:rPr lang="zh-TW" altLang="en-US" sz="3200" b="1" dirty="0">
                <a:latin typeface="+mn-ea"/>
                <a:cs typeface="Times New Roman" panose="02020603050405020304" pitchFamily="18" charset="0"/>
              </a:rPr>
              <a:t>要跟</a:t>
            </a:r>
            <a:r>
              <a:rPr lang="zh-TW" altLang="zh-TW" sz="3200" b="1" dirty="0">
                <a:latin typeface="+mn-ea"/>
                <a:cs typeface="Times New Roman" panose="02020603050405020304" pitchFamily="18" charset="0"/>
              </a:rPr>
              <a:t>法定議題融入課程規劃表</a:t>
            </a:r>
            <a:r>
              <a:rPr lang="zh-TW" altLang="en-US" sz="3200" b="1" dirty="0">
                <a:latin typeface="+mn-ea"/>
                <a:cs typeface="Times New Roman" panose="02020603050405020304" pitchFamily="18" charset="0"/>
              </a:rPr>
              <a:t>符合。</a:t>
            </a:r>
            <a:endParaRPr lang="zh-TW" altLang="en-US" sz="3200" b="1" dirty="0">
              <a:latin typeface="+mn-ea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DDEBE69-93A7-4826-982C-9DA10978BFD4}"/>
              </a:ext>
            </a:extLst>
          </p:cNvPr>
          <p:cNvSpPr/>
          <p:nvPr/>
        </p:nvSpPr>
        <p:spPr>
          <a:xfrm>
            <a:off x="292099" y="4482525"/>
            <a:ext cx="1028935" cy="584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1916191-B1E0-49A0-911A-F3590FFE890E}"/>
              </a:ext>
            </a:extLst>
          </p:cNvPr>
          <p:cNvSpPr/>
          <p:nvPr/>
        </p:nvSpPr>
        <p:spPr>
          <a:xfrm>
            <a:off x="4863462" y="5833964"/>
            <a:ext cx="1028935" cy="9097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8F233F54-5FEC-42C6-8F01-36FC15976A28}"/>
              </a:ext>
            </a:extLst>
          </p:cNvPr>
          <p:cNvSpPr/>
          <p:nvPr/>
        </p:nvSpPr>
        <p:spPr>
          <a:xfrm>
            <a:off x="2915459" y="373657"/>
            <a:ext cx="3586941" cy="584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C49696A-9872-4897-A983-C489D778D11E}"/>
              </a:ext>
            </a:extLst>
          </p:cNvPr>
          <p:cNvSpPr txBox="1"/>
          <p:nvPr/>
        </p:nvSpPr>
        <p:spPr>
          <a:xfrm>
            <a:off x="6502400" y="40443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/>
              <a:t>紅色字體部分要更改</a:t>
            </a:r>
          </a:p>
        </p:txBody>
      </p:sp>
    </p:spTree>
    <p:extLst>
      <p:ext uri="{BB962C8B-B14F-4D97-AF65-F5344CB8AC3E}">
        <p14:creationId xmlns:p14="http://schemas.microsoft.com/office/powerpoint/2010/main" val="188858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1DA3B12-65DE-4FF7-AD4E-EC9B03527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64"/>
          <a:stretch/>
        </p:blipFill>
        <p:spPr>
          <a:xfrm>
            <a:off x="414286" y="228600"/>
            <a:ext cx="11363427" cy="64008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E955556-5DF8-4C48-904C-DE8FDCB85848}"/>
              </a:ext>
            </a:extLst>
          </p:cNvPr>
          <p:cNvSpPr txBox="1"/>
          <p:nvPr/>
        </p:nvSpPr>
        <p:spPr>
          <a:xfrm>
            <a:off x="3616200" y="5089420"/>
            <a:ext cx="349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課程設計撰寫表格</a:t>
            </a:r>
            <a:r>
              <a:rPr lang="en-US" altLang="zh-TW" sz="2400" b="1" dirty="0">
                <a:solidFill>
                  <a:srgbClr val="0070C0"/>
                </a:solidFill>
              </a:rPr>
              <a:t>(</a:t>
            </a:r>
            <a:r>
              <a:rPr lang="zh-TW" altLang="en-US" sz="2400" b="1" dirty="0">
                <a:solidFill>
                  <a:srgbClr val="0070C0"/>
                </a:solidFill>
              </a:rPr>
              <a:t>空白</a:t>
            </a:r>
            <a:r>
              <a:rPr lang="en-US" altLang="zh-TW" sz="2400" b="1" dirty="0">
                <a:solidFill>
                  <a:srgbClr val="0070C0"/>
                </a:solidFill>
              </a:rPr>
              <a:t>)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4FB4179-63B3-4069-975A-1190E4DA5C62}"/>
              </a:ext>
            </a:extLst>
          </p:cNvPr>
          <p:cNvSpPr txBox="1"/>
          <p:nvPr/>
        </p:nvSpPr>
        <p:spPr>
          <a:xfrm>
            <a:off x="1438695" y="844986"/>
            <a:ext cx="9476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+mj-ea"/>
                <a:ea typeface="+mj-ea"/>
              </a:rPr>
              <a:t>溫馨提醒：</a:t>
            </a:r>
            <a:r>
              <a:rPr lang="zh-TW" altLang="zh-TW" sz="3200" b="1" dirty="0">
                <a:latin typeface="+mj-ea"/>
                <a:ea typeface="+mj-ea"/>
                <a:cs typeface="Times New Roman" panose="02020603050405020304" pitchFamily="18" charset="0"/>
              </a:rPr>
              <a:t>請領召彙整後以</a:t>
            </a:r>
            <a:r>
              <a:rPr lang="en-US" altLang="zh-TW" sz="3200" b="1" dirty="0" err="1">
                <a:latin typeface="+mj-ea"/>
                <a:ea typeface="+mj-ea"/>
                <a:cs typeface="Times New Roman" panose="02020603050405020304" pitchFamily="18" charset="0"/>
              </a:rPr>
              <a:t>Word+PDF</a:t>
            </a:r>
            <a:r>
              <a:rPr lang="zh-TW" altLang="zh-TW" sz="3200" b="1" dirty="0">
                <a:latin typeface="+mj-ea"/>
                <a:ea typeface="+mj-ea"/>
                <a:cs typeface="Times New Roman" panose="02020603050405020304" pitchFamily="18" charset="0"/>
              </a:rPr>
              <a:t>檔直接上傳</a:t>
            </a:r>
            <a:br>
              <a:rPr lang="en-US" altLang="zh-TW" sz="3200" b="1" dirty="0"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zh-TW" altLang="en-US" sz="3200" b="1" dirty="0">
                <a:latin typeface="+mj-ea"/>
                <a:ea typeface="+mj-ea"/>
                <a:cs typeface="Times New Roman" panose="02020603050405020304" pitchFamily="18" charset="0"/>
              </a:rPr>
              <a:t>                     </a:t>
            </a:r>
            <a:r>
              <a:rPr lang="zh-TW" altLang="en-US" sz="3200" b="1" dirty="0">
                <a:latin typeface="+mj-ea"/>
                <a:ea typeface="+mj-ea"/>
              </a:rPr>
              <a:t>繳交時請放在領域的資料夾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47C61F62-52BA-4094-9A71-3DFCC4C224FC}"/>
              </a:ext>
            </a:extLst>
          </p:cNvPr>
          <p:cNvSpPr/>
          <p:nvPr/>
        </p:nvSpPr>
        <p:spPr>
          <a:xfrm>
            <a:off x="555500" y="5076534"/>
            <a:ext cx="3060700" cy="4616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1F0388FB-D790-40E2-809E-4D46450ADD54}"/>
              </a:ext>
            </a:extLst>
          </p:cNvPr>
          <p:cNvSpPr/>
          <p:nvPr/>
        </p:nvSpPr>
        <p:spPr>
          <a:xfrm>
            <a:off x="333273" y="128807"/>
            <a:ext cx="11084027" cy="6077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71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2CCCDF2-8815-484C-AAEB-FBCEF571D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0" y="215900"/>
            <a:ext cx="11654570" cy="65151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4FB4179-63B3-4069-975A-1190E4DA5C62}"/>
              </a:ext>
            </a:extLst>
          </p:cNvPr>
          <p:cNvSpPr txBox="1"/>
          <p:nvPr/>
        </p:nvSpPr>
        <p:spPr>
          <a:xfrm>
            <a:off x="2181966" y="1297047"/>
            <a:ext cx="8508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/>
              <a:t>溫馨提醒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請領召彙整後以</a:t>
            </a:r>
            <a:r>
              <a:rPr lang="en-US" altLang="zh-TW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zh-TW" altLang="zh-TW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檔上傳</a:t>
            </a:r>
            <a:r>
              <a:rPr lang="zh-TW" altLang="en-US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至此處</a:t>
            </a:r>
            <a:endParaRPr lang="zh-TW" altLang="en-US" sz="3200" b="1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8325854-3C5D-4EC0-BD08-6DB1930979F8}"/>
              </a:ext>
            </a:extLst>
          </p:cNvPr>
          <p:cNvSpPr txBox="1"/>
          <p:nvPr/>
        </p:nvSpPr>
        <p:spPr>
          <a:xfrm>
            <a:off x="5598142" y="4514513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課程設計撰寫人員及各領域議題融入表單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37CBF0E6-183E-4B5C-8DFE-7BD78EA922F2}"/>
              </a:ext>
            </a:extLst>
          </p:cNvPr>
          <p:cNvSpPr/>
          <p:nvPr/>
        </p:nvSpPr>
        <p:spPr>
          <a:xfrm>
            <a:off x="495300" y="4976178"/>
            <a:ext cx="9677400" cy="584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93F0722B-1EEF-4145-B2C2-4E08F35DC0BC}"/>
              </a:ext>
            </a:extLst>
          </p:cNvPr>
          <p:cNvSpPr/>
          <p:nvPr/>
        </p:nvSpPr>
        <p:spPr>
          <a:xfrm>
            <a:off x="552246" y="486777"/>
            <a:ext cx="10928554" cy="6077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97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912CCB-5EC0-440A-9512-738F854DBC7B}"/>
              </a:ext>
            </a:extLst>
          </p:cNvPr>
          <p:cNvSpPr/>
          <p:nvPr/>
        </p:nvSpPr>
        <p:spPr>
          <a:xfrm>
            <a:off x="484039" y="0"/>
            <a:ext cx="11453567" cy="5286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altLang="zh-TW" sz="2800" b="1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br>
              <a:rPr lang="en-US" altLang="zh-TW" sz="2800" b="1" dirty="0"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zh-TW" altLang="en-US" sz="2800" b="1" dirty="0">
                <a:latin typeface="+mj-ea"/>
                <a:ea typeface="+mj-ea"/>
                <a:cs typeface="Times New Roman" panose="02020603050405020304" pitchFamily="18" charset="0"/>
              </a:rPr>
              <a:t>            </a:t>
            </a:r>
            <a:r>
              <a:rPr lang="zh-TW" altLang="zh-TW" sz="2800" b="1" dirty="0">
                <a:latin typeface="+mj-ea"/>
                <a:ea typeface="+mj-ea"/>
                <a:cs typeface="Times New Roman" panose="02020603050405020304" pitchFamily="18" charset="0"/>
              </a:rPr>
              <a:t>注意事項：</a:t>
            </a:r>
            <a:endParaRPr lang="zh-TW" altLang="zh-TW" sz="28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en-US" altLang="zh-TW" sz="2800" b="1" dirty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(3)113</a:t>
            </a:r>
            <a:r>
              <a:rPr lang="zh-TW" altLang="zh-TW" sz="2800" b="1" dirty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課程效果評鑑表</a:t>
            </a:r>
            <a:br>
              <a:rPr lang="en-US" altLang="zh-TW" sz="2800" b="1" dirty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     </a:t>
            </a:r>
            <a:r>
              <a:rPr lang="en-US" altLang="zh-TW" sz="28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latin typeface="+mj-ea"/>
                <a:ea typeface="+mj-ea"/>
                <a:cs typeface="Times New Roman" panose="02020603050405020304" pitchFamily="18" charset="0"/>
              </a:rPr>
              <a:t>請</a:t>
            </a:r>
            <a:r>
              <a:rPr lang="zh-TW" altLang="zh-TW" sz="2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領召彙整後繳交紙本</a:t>
            </a:r>
            <a:r>
              <a:rPr lang="zh-TW" altLang="zh-TW" sz="2800" dirty="0">
                <a:latin typeface="+mj-ea"/>
                <a:ea typeface="+mj-ea"/>
                <a:cs typeface="Times New Roman" panose="02020603050405020304" pitchFamily="18" charset="0"/>
              </a:rPr>
              <a:t>，需確認該年段任課老師是否</a:t>
            </a:r>
            <a:r>
              <a:rPr lang="zh-TW" altLang="zh-TW" sz="2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簽名</a:t>
            </a:r>
            <a:r>
              <a:rPr lang="en-US" altLang="zh-TW" sz="28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br>
              <a:rPr lang="en-US" altLang="zh-TW" sz="2800" dirty="0"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en-US" altLang="zh-TW" sz="2800" b="1" dirty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(4) 114</a:t>
            </a:r>
            <a:r>
              <a:rPr lang="zh-TW" altLang="zh-TW" sz="2800" b="1" dirty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各領域</a:t>
            </a:r>
            <a:r>
              <a:rPr lang="en-US" altLang="zh-TW" sz="2800" b="1" dirty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/</a:t>
            </a:r>
            <a:r>
              <a:rPr lang="zh-TW" altLang="zh-TW" sz="2800" b="1" dirty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科目評量項目及標準總表</a:t>
            </a:r>
            <a:r>
              <a:rPr lang="en-US" altLang="zh-TW" sz="28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latin typeface="+mj-ea"/>
                <a:ea typeface="+mj-ea"/>
                <a:cs typeface="Times New Roman" panose="02020603050405020304" pitchFamily="18" charset="0"/>
              </a:rPr>
              <a:t>請領召彙整後繳交紙本</a:t>
            </a:r>
            <a:r>
              <a:rPr lang="en-US" altLang="zh-TW" sz="2800" dirty="0">
                <a:latin typeface="+mj-ea"/>
                <a:ea typeface="+mj-ea"/>
                <a:cs typeface="Times New Roman" panose="02020603050405020304" pitchFamily="18" charset="0"/>
              </a:rPr>
              <a:t>) </a:t>
            </a:r>
            <a:br>
              <a:rPr lang="en-US" altLang="zh-TW" sz="2800" dirty="0"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en-US" altLang="zh-TW" sz="2800" dirty="0">
                <a:latin typeface="+mj-ea"/>
                <a:ea typeface="+mj-ea"/>
                <a:cs typeface="Times New Roman" panose="02020603050405020304" pitchFamily="18" charset="0"/>
              </a:rPr>
              <a:t>    </a:t>
            </a:r>
            <a:r>
              <a:rPr lang="zh-TW" altLang="zh-TW" sz="2800" dirty="0">
                <a:latin typeface="+mj-ea"/>
                <a:ea typeface="+mj-ea"/>
                <a:cs typeface="Times New Roman" panose="02020603050405020304" pitchFamily="18" charset="0"/>
              </a:rPr>
              <a:t>請領召與領域老師討論後確認或修改，會有</a:t>
            </a:r>
            <a:r>
              <a:rPr lang="en-US" altLang="zh-TW" sz="2800" dirty="0">
                <a:latin typeface="+mj-ea"/>
                <a:ea typeface="+mj-ea"/>
                <a:cs typeface="Times New Roman" panose="02020603050405020304" pitchFamily="18" charset="0"/>
              </a:rPr>
              <a:t>113</a:t>
            </a:r>
            <a:r>
              <a:rPr lang="zh-TW" altLang="zh-TW" sz="2800" dirty="0">
                <a:latin typeface="+mj-ea"/>
                <a:ea typeface="+mj-ea"/>
                <a:cs typeface="Times New Roman" panose="02020603050405020304" pitchFamily="18" charset="0"/>
              </a:rPr>
              <a:t>學年度的範本給老師</a:t>
            </a:r>
            <a:r>
              <a:rPr lang="zh-TW" altLang="en-US" sz="2800" dirty="0">
                <a:latin typeface="+mj-ea"/>
                <a:ea typeface="+mj-ea"/>
                <a:cs typeface="Times New Roman" panose="02020603050405020304" pitchFamily="18" charset="0"/>
              </a:rPr>
              <a:t>  </a:t>
            </a:r>
            <a:endParaRPr lang="en-US" altLang="zh-TW" sz="28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en-US" altLang="zh-TW" sz="2800" dirty="0">
                <a:latin typeface="+mj-ea"/>
                <a:ea typeface="+mj-ea"/>
                <a:cs typeface="Times New Roman" panose="02020603050405020304" pitchFamily="18" charset="0"/>
              </a:rPr>
              <a:t>    </a:t>
            </a:r>
            <a:r>
              <a:rPr lang="zh-TW" altLang="zh-TW" sz="2800" dirty="0">
                <a:latin typeface="+mj-ea"/>
                <a:ea typeface="+mj-ea"/>
                <a:cs typeface="Times New Roman" panose="02020603050405020304" pitchFamily="18" charset="0"/>
              </a:rPr>
              <a:t>們參考 ， 若需修改直接修改在</a:t>
            </a:r>
            <a:r>
              <a:rPr lang="en-US" altLang="zh-TW" sz="2800" dirty="0">
                <a:latin typeface="+mj-ea"/>
                <a:ea typeface="+mj-ea"/>
                <a:cs typeface="Times New Roman" panose="02020603050405020304" pitchFamily="18" charset="0"/>
              </a:rPr>
              <a:t>113</a:t>
            </a:r>
            <a:r>
              <a:rPr lang="zh-TW" altLang="zh-TW" sz="2800" dirty="0">
                <a:latin typeface="+mj-ea"/>
                <a:ea typeface="+mj-ea"/>
                <a:cs typeface="Times New Roman" panose="02020603050405020304" pitchFamily="18" charset="0"/>
              </a:rPr>
              <a:t>年度的資料即可，教學組會統一更</a:t>
            </a:r>
            <a:endParaRPr lang="en-US" altLang="zh-TW" sz="28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zh-TW" altLang="en-US" sz="2800" dirty="0">
                <a:latin typeface="+mj-ea"/>
                <a:ea typeface="+mj-ea"/>
                <a:cs typeface="Times New Roman" panose="02020603050405020304" pitchFamily="18" charset="0"/>
              </a:rPr>
              <a:t>     </a:t>
            </a:r>
            <a:r>
              <a:rPr lang="zh-TW" altLang="zh-TW" sz="2800" dirty="0">
                <a:latin typeface="+mj-ea"/>
                <a:ea typeface="+mj-ea"/>
                <a:cs typeface="Times New Roman" panose="02020603050405020304" pitchFamily="18" charset="0"/>
              </a:rPr>
              <a:t>改。</a:t>
            </a:r>
            <a:endParaRPr lang="zh-TW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6799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1DA3B12-65DE-4FF7-AD4E-EC9B03527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87"/>
          <a:stretch/>
        </p:blipFill>
        <p:spPr>
          <a:xfrm>
            <a:off x="414286" y="228600"/>
            <a:ext cx="11363427" cy="63627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E955556-5DF8-4C48-904C-DE8FDCB85848}"/>
              </a:ext>
            </a:extLst>
          </p:cNvPr>
          <p:cNvSpPr txBox="1"/>
          <p:nvPr/>
        </p:nvSpPr>
        <p:spPr>
          <a:xfrm>
            <a:off x="4596508" y="6121400"/>
            <a:ext cx="380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課程效果評鑑表表格</a:t>
            </a:r>
            <a:r>
              <a:rPr lang="en-US" altLang="zh-TW" sz="2400" b="1" dirty="0">
                <a:solidFill>
                  <a:srgbClr val="0070C0"/>
                </a:solidFill>
              </a:rPr>
              <a:t>(</a:t>
            </a:r>
            <a:r>
              <a:rPr lang="zh-TW" altLang="en-US" sz="2400" b="1" dirty="0">
                <a:solidFill>
                  <a:srgbClr val="0070C0"/>
                </a:solidFill>
              </a:rPr>
              <a:t>空白</a:t>
            </a:r>
            <a:r>
              <a:rPr lang="en-US" altLang="zh-TW" sz="2400" b="1" dirty="0">
                <a:solidFill>
                  <a:srgbClr val="0070C0"/>
                </a:solidFill>
              </a:rPr>
              <a:t>)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47C61F62-52BA-4094-9A71-3DFCC4C224FC}"/>
              </a:ext>
            </a:extLst>
          </p:cNvPr>
          <p:cNvSpPr/>
          <p:nvPr/>
        </p:nvSpPr>
        <p:spPr>
          <a:xfrm>
            <a:off x="554608" y="6121400"/>
            <a:ext cx="4041900" cy="6077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1F0388FB-D790-40E2-809E-4D46450ADD54}"/>
              </a:ext>
            </a:extLst>
          </p:cNvPr>
          <p:cNvSpPr/>
          <p:nvPr/>
        </p:nvSpPr>
        <p:spPr>
          <a:xfrm>
            <a:off x="333273" y="128807"/>
            <a:ext cx="11084027" cy="6077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1C89077-9ABC-49CA-AF31-C8C9F7A30A13}"/>
              </a:ext>
            </a:extLst>
          </p:cNvPr>
          <p:cNvSpPr txBox="1"/>
          <p:nvPr/>
        </p:nvSpPr>
        <p:spPr>
          <a:xfrm>
            <a:off x="1357682" y="1086286"/>
            <a:ext cx="9476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溫馨提醒：</a:t>
            </a:r>
            <a:r>
              <a:rPr lang="zh-TW" altLang="zh-TW" sz="3200" b="1" dirty="0">
                <a:latin typeface="+mj-ea"/>
                <a:cs typeface="Times New Roman" panose="02020603050405020304" pitchFamily="18" charset="0"/>
              </a:rPr>
              <a:t>請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領召彙整後繳交紙本</a:t>
            </a:r>
            <a:r>
              <a:rPr lang="zh-TW" altLang="zh-TW" sz="3200" b="1" dirty="0">
                <a:latin typeface="+mj-ea"/>
                <a:cs typeface="Times New Roman" panose="02020603050405020304" pitchFamily="18" charset="0"/>
              </a:rPr>
              <a:t>，需確認該年段</a:t>
            </a:r>
            <a:r>
              <a:rPr lang="zh-TW" altLang="en-US" sz="3200" b="1" dirty="0">
                <a:latin typeface="+mj-ea"/>
                <a:cs typeface="Times New Roman" panose="02020603050405020304" pitchFamily="18" charset="0"/>
              </a:rPr>
              <a:t>    </a:t>
            </a:r>
            <a:br>
              <a:rPr lang="en-US" altLang="zh-TW" sz="3200" b="1" dirty="0">
                <a:latin typeface="+mj-ea"/>
                <a:cs typeface="Times New Roman" panose="02020603050405020304" pitchFamily="18" charset="0"/>
              </a:rPr>
            </a:br>
            <a:r>
              <a:rPr lang="zh-TW" altLang="en-US" sz="3200" b="1" dirty="0">
                <a:latin typeface="+mj-ea"/>
                <a:cs typeface="Times New Roman" panose="02020603050405020304" pitchFamily="18" charset="0"/>
              </a:rPr>
              <a:t>                    </a:t>
            </a:r>
            <a:r>
              <a:rPr lang="zh-TW" altLang="zh-TW" sz="3200" b="1" dirty="0">
                <a:latin typeface="+mj-ea"/>
                <a:cs typeface="Times New Roman" panose="02020603050405020304" pitchFamily="18" charset="0"/>
              </a:rPr>
              <a:t>任課老師是否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簽名</a:t>
            </a:r>
            <a:r>
              <a:rPr lang="zh-TW" altLang="en-US" sz="3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TW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9689653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</TotalTime>
  <Words>528</Words>
  <Application>Microsoft Office PowerPoint</Application>
  <PresentationFormat>寬螢幕</PresentationFormat>
  <Paragraphs>30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Wingdings 3</vt:lpstr>
      <vt:lpstr>絲縷</vt:lpstr>
      <vt:lpstr>課程計畫撰寫說明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感謝大家的幫忙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yijia</dc:creator>
  <cp:lastModifiedBy>yijia</cp:lastModifiedBy>
  <cp:revision>7</cp:revision>
  <cp:lastPrinted>2025-04-29T01:57:04Z</cp:lastPrinted>
  <dcterms:created xsi:type="dcterms:W3CDTF">2025-04-29T00:43:58Z</dcterms:created>
  <dcterms:modified xsi:type="dcterms:W3CDTF">2025-04-29T01:57:52Z</dcterms:modified>
</cp:coreProperties>
</file>