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9" r:id="rId6"/>
    <p:sldId id="260" r:id="rId7"/>
    <p:sldId id="268" r:id="rId8"/>
    <p:sldId id="261" r:id="rId9"/>
    <p:sldId id="267" r:id="rId10"/>
    <p:sldId id="263" r:id="rId11"/>
    <p:sldId id="266" r:id="rId12"/>
    <p:sldId id="264" r:id="rId13"/>
    <p:sldId id="265" r:id="rId14"/>
    <p:sldId id="270" r:id="rId1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3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024905EB-C52C-44F0-9412-0EF707E80F1E}" type="datetimeFigureOut">
              <a:rPr lang="zh-TW" altLang="en-US" smtClean="0"/>
              <a:t>2024/6/7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1322658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24905EB-C52C-44F0-9412-0EF707E80F1E}" type="datetimeFigureOut">
              <a:rPr lang="zh-TW" altLang="en-US" smtClean="0"/>
              <a:t>2024/6/7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851902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24905EB-C52C-44F0-9412-0EF707E80F1E}" type="datetimeFigureOut">
              <a:rPr lang="zh-TW" altLang="en-US" smtClean="0"/>
              <a:t>2024/6/7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3211962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24905EB-C52C-44F0-9412-0EF707E80F1E}" type="datetimeFigureOut">
              <a:rPr lang="zh-TW" altLang="en-US" smtClean="0"/>
              <a:t>2024/6/7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3211919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024905EB-C52C-44F0-9412-0EF707E80F1E}" type="datetimeFigureOut">
              <a:rPr lang="zh-TW" altLang="en-US" smtClean="0"/>
              <a:t>2024/6/7</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110188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024905EB-C52C-44F0-9412-0EF707E80F1E}" type="datetimeFigureOut">
              <a:rPr lang="zh-TW" altLang="en-US" smtClean="0"/>
              <a:t>2024/6/7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1099678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024905EB-C52C-44F0-9412-0EF707E80F1E}" type="datetimeFigureOut">
              <a:rPr lang="zh-TW" altLang="en-US" smtClean="0"/>
              <a:t>2024/6/7</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3530481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024905EB-C52C-44F0-9412-0EF707E80F1E}" type="datetimeFigureOut">
              <a:rPr lang="zh-TW" altLang="en-US" smtClean="0"/>
              <a:t>2024/6/7</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2383046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24905EB-C52C-44F0-9412-0EF707E80F1E}" type="datetimeFigureOut">
              <a:rPr lang="zh-TW" altLang="en-US" smtClean="0"/>
              <a:t>2024/6/7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338322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24905EB-C52C-44F0-9412-0EF707E80F1E}" type="datetimeFigureOut">
              <a:rPr lang="zh-TW" altLang="en-US" smtClean="0"/>
              <a:t>2024/6/7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4029687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24905EB-C52C-44F0-9412-0EF707E80F1E}" type="datetimeFigureOut">
              <a:rPr lang="zh-TW" altLang="en-US" smtClean="0"/>
              <a:t>2024/6/7</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2563796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905EB-C52C-44F0-9412-0EF707E80F1E}" type="datetimeFigureOut">
              <a:rPr lang="zh-TW" altLang="en-US" smtClean="0"/>
              <a:t>2024/6/7</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283E9-5766-41F4-BF39-14C7064DD458}" type="slidenum">
              <a:rPr lang="zh-TW" altLang="en-US" smtClean="0"/>
              <a:t>‹#›</a:t>
            </a:fld>
            <a:endParaRPr lang="zh-TW" altLang="en-US"/>
          </a:p>
        </p:txBody>
      </p:sp>
    </p:spTree>
    <p:extLst>
      <p:ext uri="{BB962C8B-B14F-4D97-AF65-F5344CB8AC3E}">
        <p14:creationId xmlns:p14="http://schemas.microsoft.com/office/powerpoint/2010/main" val="4021505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OhWr5EVyRD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youtube.com/watch?v=kudRfGKbsaw" TargetMode="External"/><Relationship Id="rId3" Type="http://schemas.openxmlformats.org/officeDocument/2006/relationships/hyperlink" Target="https://zh.wikipedia.org/wiki/%E8%8B%8F%E6%A0%BC%E5%85%B0" TargetMode="External"/><Relationship Id="rId7" Type="http://schemas.openxmlformats.org/officeDocument/2006/relationships/hyperlink" Target="https://zh.wikipedia.org/wiki/%E5%8B%9F%E6%8D%90" TargetMode="External"/><Relationship Id="rId2" Type="http://schemas.openxmlformats.org/officeDocument/2006/relationships/hyperlink" Target="https://zh.wikipedia.org/wiki/%E8%8B%B1%E5%9B%BD" TargetMode="External"/><Relationship Id="rId1" Type="http://schemas.openxmlformats.org/officeDocument/2006/relationships/slideLayout" Target="../slideLayouts/slideLayout2.xml"/><Relationship Id="rId6" Type="http://schemas.openxmlformats.org/officeDocument/2006/relationships/hyperlink" Target="https://zh.wikipedia.org/wiki/%E6%85%88%E5%96%84%E7%BB%84%E7%BB%87" TargetMode="External"/><Relationship Id="rId5" Type="http://schemas.openxmlformats.org/officeDocument/2006/relationships/hyperlink" Target="https://zh.wikipedia.org/wiki/%E7%88%B1%E4%B8%81%E5%A0%A1%E5%9F%8E%E5%A0%A1" TargetMode="External"/><Relationship Id="rId4" Type="http://schemas.openxmlformats.org/officeDocument/2006/relationships/hyperlink" Target="https://zh.wikipedia.org/wiki/%E7%88%B1%E4%B8%81%E5%A0%A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WKhdMZFCe-A" TargetMode="External"/><Relationship Id="rId2" Type="http://schemas.openxmlformats.org/officeDocument/2006/relationships/hyperlink" Target="https://www.youtube.com/watch?v=1wvNfFqYL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zh.wikipedia.org/wiki/%E5%A4%A7%E4%B8%8D%E5%88%97%E9%A2%A0%E5%B2%9B" TargetMode="External"/><Relationship Id="rId13" Type="http://schemas.openxmlformats.org/officeDocument/2006/relationships/hyperlink" Target="https://zh.wikipedia.org/wiki/%E5%8C%97%E6%B5%B7_(%E5%A4%A7%E8%A5%BF%E6%B4%8B)" TargetMode="External"/><Relationship Id="rId18" Type="http://schemas.openxmlformats.org/officeDocument/2006/relationships/hyperlink" Target="https://zh.wikipedia.org/wiki/%E4%B8%BB%E6%9D%83%E5%9B%BD%E5%AE%B6" TargetMode="External"/><Relationship Id="rId3" Type="http://schemas.openxmlformats.org/officeDocument/2006/relationships/hyperlink" Target="https://zh.wikipedia.org/wiki/%E6%BC%A2%E5%AD%97%E6%96%87%E5%8C%96%E5%9C%88" TargetMode="External"/><Relationship Id="rId7" Type="http://schemas.openxmlformats.org/officeDocument/2006/relationships/hyperlink" Target="https://zh.wikipedia.org/wiki/%E6%AD%90%E6%B4%B2%E5%A4%A7%E9%99%B8" TargetMode="External"/><Relationship Id="rId12" Type="http://schemas.openxmlformats.org/officeDocument/2006/relationships/hyperlink" Target="https://zh.wikipedia.org/wiki/%E5%A4%A7%E8%A5%BF%E6%B4%8B" TargetMode="External"/><Relationship Id="rId17" Type="http://schemas.openxmlformats.org/officeDocument/2006/relationships/hyperlink" Target="https://zh.wikipedia.org/wiki/%E4%B8%96%E7%95%8C%E5%90%84%E5%9B%BD%E5%92%8C%E5%9C%B0%E5%8C%BA%E9%9D%A2%E7%A7%AF%E5%88%97%E8%A1%A8" TargetMode="External"/><Relationship Id="rId2" Type="http://schemas.openxmlformats.org/officeDocument/2006/relationships/hyperlink" Target="https://www.google.com/maps/place/%E8%8B%B1%E5%9C%8B/@53.0598316,-11.1788191,5z/data=!4m6!3m5!1s0x25a3b1142c791a9:0xc4f8a0433288257a!8m2!3d55.378051!4d-3.435973!16zL20vMDdzc2M?entry=ttu" TargetMode="External"/><Relationship Id="rId16" Type="http://schemas.openxmlformats.org/officeDocument/2006/relationships/hyperlink" Target="https://zh.wikipedia.org/wiki/%E6%84%9B%E7%88%BE%E8%98%AD%E6%B5%B7" TargetMode="External"/><Relationship Id="rId1" Type="http://schemas.openxmlformats.org/officeDocument/2006/relationships/slideLayout" Target="../slideLayouts/slideLayout2.xml"/><Relationship Id="rId6" Type="http://schemas.openxmlformats.org/officeDocument/2006/relationships/hyperlink" Target="https://zh.wikipedia.org/wiki/%E4%B8%BB%E6%AC%8A%E5%9C%8B%E5%AE%B6" TargetMode="External"/><Relationship Id="rId11" Type="http://schemas.openxmlformats.org/officeDocument/2006/relationships/hyperlink" Target="https://zh.wikipedia.org/wiki/%E7%88%B1%E5%B0%94%E5%85%B0" TargetMode="External"/><Relationship Id="rId5" Type="http://schemas.openxmlformats.org/officeDocument/2006/relationships/hyperlink" Target="https://zh.wikipedia.org/wiki/%E8%8B%B1%E5%9C%8B%E6%B5%B7%E5%A4%96%E9%A0%98%E5%9C%B0" TargetMode="External"/><Relationship Id="rId15" Type="http://schemas.openxmlformats.org/officeDocument/2006/relationships/hyperlink" Target="https://zh.wikipedia.org/wiki/%E5%87%B1%E7%88%BE%E7%89%B9%E6%B5%B7" TargetMode="External"/><Relationship Id="rId10" Type="http://schemas.openxmlformats.org/officeDocument/2006/relationships/hyperlink" Target="https://zh.wikipedia.org/wiki/%E5%8C%97%E7%88%B1%E5%B0%94%E5%85%B0" TargetMode="External"/><Relationship Id="rId19" Type="http://schemas.openxmlformats.org/officeDocument/2006/relationships/hyperlink" Target="https://zh.wikipedia.org/wiki/%E5%9B%BD%E5%AE%B6%E4%BA%BA%E5%8F%A3%E5%88%97%E8%A1%A8" TargetMode="External"/><Relationship Id="rId4" Type="http://schemas.openxmlformats.org/officeDocument/2006/relationships/hyperlink" Target="https://zh.wikipedia.org/wiki/%E8%A5%BF%E6%AD%90" TargetMode="External"/><Relationship Id="rId9" Type="http://schemas.openxmlformats.org/officeDocument/2006/relationships/hyperlink" Target="https://zh.wikipedia.org/wiki/%E7%88%B1%E5%B0%94%E5%85%B0%E5%B2%9B" TargetMode="External"/><Relationship Id="rId14" Type="http://schemas.openxmlformats.org/officeDocument/2006/relationships/hyperlink" Target="https://zh.wikipedia.org/wiki/%E8%8B%B1%E5%90%89%E5%88%A9%E6%B5%B7%E5%B3%A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zh.wikipedia.org/wiki/%E8%8B%B1%E6%A0%BC%E5%85%B0" TargetMode="External"/><Relationship Id="rId7" Type="http://schemas.openxmlformats.org/officeDocument/2006/relationships/image" Target="../media/image1.emf"/><Relationship Id="rId2" Type="http://schemas.openxmlformats.org/officeDocument/2006/relationships/hyperlink" Target="https://zh.wikipedia.org/wiki/%E8%8B%B1%E5%9C%8B%E7%9A%84%E6%A7%8B%E6%88%90%E5%9C%8B" TargetMode="External"/><Relationship Id="rId1" Type="http://schemas.openxmlformats.org/officeDocument/2006/relationships/slideLayout" Target="../slideLayouts/slideLayout2.xml"/><Relationship Id="rId6" Type="http://schemas.openxmlformats.org/officeDocument/2006/relationships/hyperlink" Target="https://zh.wikipedia.org/wiki/%E5%8C%97%E7%88%B1%E5%B0%94%E5%85%B0" TargetMode="External"/><Relationship Id="rId5" Type="http://schemas.openxmlformats.org/officeDocument/2006/relationships/hyperlink" Target="https://zh.wikipedia.org/wiki/%E8%8B%8F%E6%A0%BC%E5%85%B0" TargetMode="External"/><Relationship Id="rId4" Type="http://schemas.openxmlformats.org/officeDocument/2006/relationships/hyperlink" Target="https://zh.wikipedia.org/wiki/%E5%A8%81%E5%B0%94%E5%A3%AB"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GWDbo1IgOpE&amp;t=466s" TargetMode="External"/><Relationship Id="rId2" Type="http://schemas.openxmlformats.org/officeDocument/2006/relationships/hyperlink" Target="https://www.youtube.com/watch?v=qM1VJ4IdKL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oc3R_9l1rtE&amp;t=1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11560" y="1268760"/>
            <a:ext cx="7772400" cy="3528392"/>
          </a:xfrm>
        </p:spPr>
        <p:txBody>
          <a:bodyPr>
            <a:normAutofit/>
          </a:bodyPr>
          <a:lstStyle/>
          <a:p>
            <a:r>
              <a:rPr lang="zh-TW" altLang="en-US" b="1" dirty="0">
                <a:latin typeface="+mn-lt"/>
                <a:ea typeface="標楷體" panose="03000509000000000000" pitchFamily="65" charset="-120"/>
              </a:rPr>
              <a:t>英國 </a:t>
            </a:r>
            <a:r>
              <a:rPr lang="en-US" altLang="zh-TW" b="1" dirty="0" smtClean="0">
                <a:latin typeface="+mn-lt"/>
                <a:ea typeface="標楷體" panose="03000509000000000000" pitchFamily="65" charset="-120"/>
              </a:rPr>
              <a:t>UK</a:t>
            </a:r>
            <a:br>
              <a:rPr lang="en-US" altLang="zh-TW" b="1" dirty="0" smtClean="0">
                <a:latin typeface="+mn-lt"/>
                <a:ea typeface="標楷體" panose="03000509000000000000" pitchFamily="65" charset="-120"/>
              </a:rPr>
            </a:br>
            <a:r>
              <a:rPr lang="zh-TW" altLang="en-US" b="1" dirty="0" smtClean="0">
                <a:latin typeface="+mn-lt"/>
                <a:ea typeface="標楷體" panose="03000509000000000000" pitchFamily="65" charset="-120"/>
              </a:rPr>
              <a:t>愛丁堡 </a:t>
            </a:r>
            <a:r>
              <a:rPr lang="en-US" altLang="zh-TW" b="1" dirty="0">
                <a:latin typeface="+mn-lt"/>
                <a:ea typeface="標楷體" panose="03000509000000000000" pitchFamily="65" charset="-120"/>
              </a:rPr>
              <a:t>Edinburgh</a:t>
            </a:r>
            <a:br>
              <a:rPr lang="en-US" altLang="zh-TW" b="1" dirty="0">
                <a:latin typeface="+mn-lt"/>
                <a:ea typeface="標楷體" panose="03000509000000000000" pitchFamily="65" charset="-120"/>
              </a:rPr>
            </a:br>
            <a:r>
              <a:rPr lang="zh-TW" altLang="zh-TW" b="1" dirty="0" smtClean="0">
                <a:latin typeface="+mn-lt"/>
                <a:ea typeface="標楷體" panose="03000509000000000000" pitchFamily="65" charset="-120"/>
              </a:rPr>
              <a:t>藝術節</a:t>
            </a:r>
            <a:r>
              <a:rPr lang="en-US" altLang="zh-TW" b="1" dirty="0" smtClean="0">
                <a:latin typeface="+mn-lt"/>
                <a:ea typeface="標楷體" panose="03000509000000000000" pitchFamily="65" charset="-120"/>
              </a:rPr>
              <a:t/>
            </a:r>
            <a:br>
              <a:rPr lang="en-US" altLang="zh-TW" b="1" dirty="0" smtClean="0">
                <a:latin typeface="+mn-lt"/>
                <a:ea typeface="標楷體" panose="03000509000000000000" pitchFamily="65" charset="-120"/>
              </a:rPr>
            </a:br>
            <a:r>
              <a:rPr lang="en-US" altLang="zh-TW" b="1" dirty="0" smtClean="0"/>
              <a:t>Edinburgh </a:t>
            </a:r>
            <a:r>
              <a:rPr lang="en-US" altLang="zh-TW" b="1" dirty="0"/>
              <a:t>International Festival </a:t>
            </a:r>
            <a:br>
              <a:rPr lang="en-US" altLang="zh-TW" b="1" dirty="0"/>
            </a:br>
            <a:endParaRPr lang="zh-TW" altLang="en-US" dirty="0"/>
          </a:p>
        </p:txBody>
      </p:sp>
    </p:spTree>
    <p:extLst>
      <p:ext uri="{BB962C8B-B14F-4D97-AF65-F5344CB8AC3E}">
        <p14:creationId xmlns:p14="http://schemas.microsoft.com/office/powerpoint/2010/main" val="1779544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476672"/>
            <a:ext cx="8229600" cy="1359024"/>
          </a:xfrm>
        </p:spPr>
        <p:txBody>
          <a:bodyPr>
            <a:normAutofit fontScale="90000"/>
          </a:bodyPr>
          <a:lstStyle/>
          <a:p>
            <a:r>
              <a:rPr lang="en-US" altLang="zh-TW" dirty="0" smtClean="0"/>
              <a:t>2.</a:t>
            </a:r>
            <a:r>
              <a:rPr lang="zh-TW" altLang="en-US" dirty="0" smtClean="0"/>
              <a:t>  愛丁堡國際藝穗節</a:t>
            </a:r>
            <a:r>
              <a:rPr lang="en-US" altLang="zh-TW" dirty="0" smtClean="0"/>
              <a:t>-1</a:t>
            </a:r>
            <a:br>
              <a:rPr lang="en-US" altLang="zh-TW" dirty="0" smtClean="0"/>
            </a:br>
            <a:r>
              <a:rPr lang="en-US" altLang="zh-TW" dirty="0" smtClean="0"/>
              <a:t>Edinburgh Festival Fringe</a:t>
            </a:r>
            <a:endParaRPr lang="zh-TW" altLang="en-US" dirty="0"/>
          </a:p>
        </p:txBody>
      </p:sp>
      <p:sp>
        <p:nvSpPr>
          <p:cNvPr id="3" name="內容版面配置區 2"/>
          <p:cNvSpPr>
            <a:spLocks noGrp="1"/>
          </p:cNvSpPr>
          <p:nvPr>
            <p:ph idx="1"/>
          </p:nvPr>
        </p:nvSpPr>
        <p:spPr>
          <a:xfrm>
            <a:off x="457200" y="2420888"/>
            <a:ext cx="8229600" cy="3705275"/>
          </a:xfrm>
        </p:spPr>
        <p:txBody>
          <a:bodyPr>
            <a:normAutofit/>
          </a:bodyPr>
          <a:lstStyle/>
          <a:p>
            <a:r>
              <a:rPr lang="zh-TW" altLang="en-US" sz="2000" dirty="0"/>
              <a:t>當年第一屆國際藝術節在愛丁堡舉辦時，有八個沒有受到官方邀請的戲劇團，自行來到愛丁堡租用場地在藝術節期間演出。因為沒有受到主辦單位正式認可，所以他們表演的場地都是處在官方表演區的邊緣區段 </a:t>
            </a:r>
            <a:r>
              <a:rPr lang="en-US" altLang="zh-TW" sz="2000" dirty="0"/>
              <a:t>(</a:t>
            </a:r>
            <a:r>
              <a:rPr lang="zh-TW" altLang="en-US" sz="3000" dirty="0">
                <a:solidFill>
                  <a:srgbClr val="FF0000"/>
                </a:solidFill>
              </a:rPr>
              <a:t>原文</a:t>
            </a:r>
            <a:r>
              <a:rPr lang="en-US" altLang="zh-TW" sz="3000" dirty="0">
                <a:solidFill>
                  <a:srgbClr val="FF0000"/>
                </a:solidFill>
              </a:rPr>
              <a:t>Fringe</a:t>
            </a:r>
            <a:r>
              <a:rPr lang="zh-TW" altLang="en-US" sz="3000" dirty="0">
                <a:solidFill>
                  <a:srgbClr val="FF0000"/>
                </a:solidFill>
              </a:rPr>
              <a:t>就是邊緣的意思</a:t>
            </a:r>
            <a:r>
              <a:rPr lang="en-US" altLang="zh-TW" sz="2000" dirty="0"/>
              <a:t>)</a:t>
            </a:r>
            <a:r>
              <a:rPr lang="zh-TW" altLang="en-US" sz="2000" dirty="0" smtClean="0"/>
              <a:t>。</a:t>
            </a:r>
            <a:endParaRPr lang="en-US" altLang="zh-TW" sz="2000" dirty="0" smtClean="0"/>
          </a:p>
          <a:p>
            <a:r>
              <a:rPr lang="zh-TW" altLang="en-US" sz="2000" dirty="0" smtClean="0"/>
              <a:t> </a:t>
            </a:r>
            <a:r>
              <a:rPr lang="zh-TW" altLang="en-US" sz="2000" dirty="0"/>
              <a:t>隔年以及之後的許多年，</a:t>
            </a:r>
            <a:r>
              <a:rPr lang="zh-TW" altLang="en-US" sz="2500" dirty="0">
                <a:solidFill>
                  <a:srgbClr val="FF0000"/>
                </a:solidFill>
              </a:rPr>
              <a:t>許多未獲邀的小團體都如法泡製在國際藝術節期間來到愛丁堡爭取演出機會</a:t>
            </a:r>
            <a:r>
              <a:rPr lang="zh-TW" altLang="en-US" sz="2000" dirty="0"/>
              <a:t>。隨著表演團體不斷的增加，</a:t>
            </a:r>
            <a:r>
              <a:rPr lang="en-US" altLang="zh-TW" sz="2000" dirty="0"/>
              <a:t>Edinburgh Festival Fringe</a:t>
            </a:r>
            <a:r>
              <a:rPr lang="zh-TW" altLang="en-US" sz="2000" dirty="0"/>
              <a:t>於</a:t>
            </a:r>
            <a:r>
              <a:rPr lang="en-US" altLang="zh-TW" sz="2000" dirty="0"/>
              <a:t>1958</a:t>
            </a:r>
            <a:r>
              <a:rPr lang="zh-TW" altLang="en-US" sz="2000" dirty="0"/>
              <a:t>年正式</a:t>
            </a:r>
            <a:r>
              <a:rPr lang="zh-TW" altLang="en-US" sz="2000" dirty="0" smtClean="0"/>
              <a:t>成立</a:t>
            </a:r>
            <a:endParaRPr lang="en-US" altLang="zh-TW" sz="2000" dirty="0" smtClean="0"/>
          </a:p>
          <a:p>
            <a:endParaRPr lang="en-US" altLang="zh-TW" sz="2000" dirty="0"/>
          </a:p>
          <a:p>
            <a:r>
              <a:rPr lang="zh-TW" altLang="en-US" sz="2000" dirty="0" smtClean="0">
                <a:hlinkClick r:id="rId2"/>
              </a:rPr>
              <a:t>愛丁堡藝穗節介紹！</a:t>
            </a:r>
            <a:r>
              <a:rPr lang="en-US" altLang="zh-TW" sz="2000" dirty="0" smtClean="0">
                <a:hlinkClick r:id="rId2"/>
              </a:rPr>
              <a:t>2022</a:t>
            </a:r>
            <a:r>
              <a:rPr lang="zh-TW" altLang="en-US" sz="2000" dirty="0" smtClean="0">
                <a:hlinkClick r:id="rId2"/>
              </a:rPr>
              <a:t>年疫情後、解封後的台灣團體到愛丁堡演出！ </a:t>
            </a:r>
            <a:r>
              <a:rPr lang="en-US" altLang="zh-TW" sz="2000" dirty="0" smtClean="0">
                <a:hlinkClick r:id="rId2"/>
              </a:rPr>
              <a:t>- </a:t>
            </a:r>
            <a:r>
              <a:rPr lang="zh-TW" altLang="en-US" sz="2000" dirty="0" smtClean="0">
                <a:hlinkClick r:id="rId2"/>
              </a:rPr>
              <a:t>語語先派</a:t>
            </a:r>
            <a:endParaRPr lang="zh-TW" altLang="en-US" sz="2000" dirty="0"/>
          </a:p>
        </p:txBody>
      </p:sp>
    </p:spTree>
    <p:extLst>
      <p:ext uri="{BB962C8B-B14F-4D97-AF65-F5344CB8AC3E}">
        <p14:creationId xmlns:p14="http://schemas.microsoft.com/office/powerpoint/2010/main" val="881109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354162"/>
          </a:xfrm>
        </p:spPr>
        <p:txBody>
          <a:bodyPr>
            <a:normAutofit fontScale="90000"/>
          </a:bodyPr>
          <a:lstStyle/>
          <a:p>
            <a:r>
              <a:rPr lang="en-US" altLang="zh-TW" dirty="0" smtClean="0"/>
              <a:t>2.</a:t>
            </a:r>
            <a:r>
              <a:rPr lang="zh-TW" altLang="en-US" dirty="0" smtClean="0"/>
              <a:t>  愛丁堡國際藝穗節</a:t>
            </a:r>
            <a:r>
              <a:rPr lang="en-US" altLang="zh-TW" dirty="0" smtClean="0"/>
              <a:t>-2</a:t>
            </a:r>
            <a:br>
              <a:rPr lang="en-US" altLang="zh-TW" dirty="0" smtClean="0"/>
            </a:br>
            <a:r>
              <a:rPr lang="en-US" altLang="zh-TW" dirty="0" smtClean="0"/>
              <a:t>Edinburgh Festival Fringe</a:t>
            </a:r>
            <a:endParaRPr lang="zh-TW" altLang="en-US" dirty="0"/>
          </a:p>
        </p:txBody>
      </p:sp>
      <p:sp>
        <p:nvSpPr>
          <p:cNvPr id="3" name="內容版面配置區 2"/>
          <p:cNvSpPr>
            <a:spLocks noGrp="1"/>
          </p:cNvSpPr>
          <p:nvPr>
            <p:ph idx="1"/>
          </p:nvPr>
        </p:nvSpPr>
        <p:spPr>
          <a:xfrm>
            <a:off x="467544" y="1988841"/>
            <a:ext cx="8229600" cy="3960440"/>
          </a:xfrm>
        </p:spPr>
        <p:txBody>
          <a:bodyPr>
            <a:normAutofit/>
          </a:bodyPr>
          <a:lstStyle/>
          <a:p>
            <a:r>
              <a:rPr lang="en-US" altLang="zh-TW" sz="2000" dirty="0"/>
              <a:t>Fringe </a:t>
            </a:r>
            <a:r>
              <a:rPr lang="zh-TW" altLang="en-US" sz="2000" dirty="0"/>
              <a:t>展示的表演則</a:t>
            </a:r>
            <a:r>
              <a:rPr lang="zh-TW" altLang="en-US" sz="3000" dirty="0">
                <a:solidFill>
                  <a:srgbClr val="FF0000"/>
                </a:solidFill>
              </a:rPr>
              <a:t>不設門檻相當的多元化</a:t>
            </a:r>
            <a:r>
              <a:rPr lang="zh-TW" altLang="en-US" sz="2000" dirty="0"/>
              <a:t>。接受來自全球各地個人或是團體的表演者，幫助他們在室內表演聽，或是廣場大街上等各種場地進行表演</a:t>
            </a:r>
            <a:r>
              <a:rPr lang="zh-TW" altLang="en-US" sz="2000" dirty="0" smtClean="0"/>
              <a:t>。</a:t>
            </a:r>
            <a:endParaRPr lang="en-US" altLang="zh-TW" sz="2000" dirty="0" smtClean="0"/>
          </a:p>
          <a:p>
            <a:r>
              <a:rPr lang="zh-TW" altLang="en-US" sz="2000" dirty="0" smtClean="0"/>
              <a:t>除了</a:t>
            </a:r>
            <a:r>
              <a:rPr lang="zh-TW" altLang="en-US" sz="2000" dirty="0"/>
              <a:t>常見的舞蹈、喜劇、戲劇、音樂、歌唱外，還可以欣賞到來自世界各地的藝術表演，像是日本的能劇，韓國的民俗舞蹈，台灣的太鼓，中國的京劇等都會出現在名單裡</a:t>
            </a:r>
            <a:r>
              <a:rPr lang="zh-TW" altLang="en-US" sz="2000" dirty="0" smtClean="0"/>
              <a:t>。</a:t>
            </a:r>
            <a:endParaRPr lang="en-US" altLang="zh-TW" sz="2000" dirty="0" smtClean="0"/>
          </a:p>
          <a:p>
            <a:r>
              <a:rPr lang="zh-TW" altLang="en-US" sz="2000" dirty="0" smtClean="0"/>
              <a:t>另外</a:t>
            </a:r>
            <a:r>
              <a:rPr lang="zh-TW" altLang="en-US" sz="2000" dirty="0"/>
              <a:t>，還有非常娛樂適合兒童的如恐龍劇場、</a:t>
            </a:r>
            <a:r>
              <a:rPr lang="en-US" altLang="zh-TW" sz="2000" dirty="0"/>
              <a:t>Bubble Man </a:t>
            </a:r>
            <a:r>
              <a:rPr lang="zh-TW" altLang="en-US" sz="2000" dirty="0"/>
              <a:t>吹泡泡人、馬戲團、魔術等表演。</a:t>
            </a:r>
            <a:r>
              <a:rPr lang="en-US" altLang="zh-TW" sz="2000" dirty="0"/>
              <a:t>Fringe</a:t>
            </a:r>
            <a:r>
              <a:rPr lang="zh-TW" altLang="en-US" sz="2000" dirty="0"/>
              <a:t>的表演票價較為便宜，有些露天的表演只需給小費甚至免費觀賞。</a:t>
            </a:r>
            <a:r>
              <a:rPr lang="zh-TW" altLang="en-US" sz="3000" dirty="0">
                <a:solidFill>
                  <a:srgbClr val="FF0000"/>
                </a:solidFill>
              </a:rPr>
              <a:t>表演內容豐富多元老少鹹</a:t>
            </a:r>
            <a:r>
              <a:rPr lang="zh-TW" altLang="en-US" sz="3000" dirty="0" smtClean="0">
                <a:solidFill>
                  <a:srgbClr val="FF0000"/>
                </a:solidFill>
              </a:rPr>
              <a:t>宜</a:t>
            </a:r>
            <a:r>
              <a:rPr lang="zh-TW" altLang="en-US" sz="2000" dirty="0" smtClean="0"/>
              <a:t>。</a:t>
            </a:r>
            <a:endParaRPr lang="en-US" altLang="zh-TW" sz="2000" dirty="0" smtClean="0"/>
          </a:p>
          <a:p>
            <a:endParaRPr lang="zh-TW" altLang="en-US" sz="2000" dirty="0"/>
          </a:p>
        </p:txBody>
      </p:sp>
    </p:spTree>
    <p:extLst>
      <p:ext uri="{BB962C8B-B14F-4D97-AF65-F5344CB8AC3E}">
        <p14:creationId xmlns:p14="http://schemas.microsoft.com/office/powerpoint/2010/main" val="445138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60648"/>
            <a:ext cx="8229600" cy="1503040"/>
          </a:xfrm>
        </p:spPr>
        <p:txBody>
          <a:bodyPr>
            <a:normAutofit fontScale="90000"/>
          </a:bodyPr>
          <a:lstStyle/>
          <a:p>
            <a:r>
              <a:rPr lang="en-US" altLang="zh-TW" dirty="0" smtClean="0">
                <a:solidFill>
                  <a:srgbClr val="FF0000"/>
                </a:solidFill>
              </a:rPr>
              <a:t/>
            </a:r>
            <a:br>
              <a:rPr lang="en-US" altLang="zh-TW" dirty="0" smtClean="0">
                <a:solidFill>
                  <a:srgbClr val="FF0000"/>
                </a:solidFill>
              </a:rPr>
            </a:br>
            <a:r>
              <a:rPr lang="en-US" altLang="zh-TW" dirty="0" smtClean="0">
                <a:solidFill>
                  <a:srgbClr val="FF0000"/>
                </a:solidFill>
              </a:rPr>
              <a:t>3.</a:t>
            </a:r>
            <a:r>
              <a:rPr lang="zh-TW" altLang="en-US" dirty="0" smtClean="0">
                <a:solidFill>
                  <a:srgbClr val="FF0000"/>
                </a:solidFill>
              </a:rPr>
              <a:t>  皇家軍樂節</a:t>
            </a:r>
            <a:r>
              <a:rPr lang="en-US" altLang="zh-TW" dirty="0" smtClean="0">
                <a:solidFill>
                  <a:srgbClr val="FF0000"/>
                </a:solidFill>
              </a:rPr>
              <a:t/>
            </a:r>
            <a:br>
              <a:rPr lang="en-US" altLang="zh-TW" dirty="0" smtClean="0">
                <a:solidFill>
                  <a:srgbClr val="FF0000"/>
                </a:solidFill>
              </a:rPr>
            </a:br>
            <a:r>
              <a:rPr lang="en-US" altLang="zh-TW" dirty="0" smtClean="0"/>
              <a:t>Edinburgh </a:t>
            </a:r>
            <a:r>
              <a:rPr lang="en-US" altLang="zh-TW" dirty="0"/>
              <a:t>Military Tattoo</a:t>
            </a:r>
            <a:r>
              <a:rPr lang="zh-TW" altLang="en-US" dirty="0" smtClean="0">
                <a:solidFill>
                  <a:srgbClr val="FF0000"/>
                </a:solidFill>
              </a:rPr>
              <a:t/>
            </a:r>
            <a:br>
              <a:rPr lang="zh-TW" altLang="en-US" dirty="0" smtClean="0">
                <a:solidFill>
                  <a:srgbClr val="FF0000"/>
                </a:solidFill>
              </a:rPr>
            </a:br>
            <a:endParaRPr lang="zh-TW" altLang="en-US" dirty="0"/>
          </a:p>
        </p:txBody>
      </p:sp>
      <p:sp>
        <p:nvSpPr>
          <p:cNvPr id="3" name="內容版面配置區 2"/>
          <p:cNvSpPr>
            <a:spLocks noGrp="1"/>
          </p:cNvSpPr>
          <p:nvPr>
            <p:ph idx="1"/>
          </p:nvPr>
        </p:nvSpPr>
        <p:spPr>
          <a:xfrm>
            <a:off x="395536" y="2204864"/>
            <a:ext cx="8229600" cy="3888432"/>
          </a:xfrm>
        </p:spPr>
        <p:txBody>
          <a:bodyPr>
            <a:normAutofit/>
          </a:bodyPr>
          <a:lstStyle/>
          <a:p>
            <a:r>
              <a:rPr lang="zh-TW" altLang="en-US" sz="2000" dirty="0"/>
              <a:t>是</a:t>
            </a:r>
            <a:r>
              <a:rPr lang="zh-TW" altLang="en-US" sz="2000" dirty="0">
                <a:hlinkClick r:id="rId2" tooltip="英國"/>
              </a:rPr>
              <a:t>英國</a:t>
            </a:r>
            <a:r>
              <a:rPr lang="zh-TW" altLang="en-US" sz="2000" dirty="0">
                <a:hlinkClick r:id="rId3" tooltip="蘇格蘭"/>
              </a:rPr>
              <a:t>蘇格蘭</a:t>
            </a:r>
            <a:r>
              <a:rPr lang="zh-TW" altLang="en-US" sz="2000" dirty="0"/>
              <a:t>首府</a:t>
            </a:r>
            <a:r>
              <a:rPr lang="zh-TW" altLang="en-US" sz="2000" dirty="0">
                <a:hlinkClick r:id="rId4" tooltip="愛丁堡"/>
              </a:rPr>
              <a:t>愛丁堡</a:t>
            </a:r>
            <a:r>
              <a:rPr lang="zh-TW" altLang="en-US" sz="2000" dirty="0"/>
              <a:t>每年夏天在</a:t>
            </a:r>
            <a:r>
              <a:rPr lang="zh-TW" altLang="en-US" sz="2000" dirty="0">
                <a:hlinkClick r:id="rId5" tooltip="愛丁堡城堡"/>
              </a:rPr>
              <a:t>愛丁堡城堡</a:t>
            </a:r>
            <a:r>
              <a:rPr lang="zh-TW" altLang="en-US" sz="2000" dirty="0"/>
              <a:t>前舉辦的</a:t>
            </a:r>
            <a:r>
              <a:rPr lang="zh-TW" altLang="en-US" sz="2500" dirty="0">
                <a:solidFill>
                  <a:srgbClr val="FF0000"/>
                </a:solidFill>
              </a:rPr>
              <a:t>軍操和文化表演</a:t>
            </a:r>
            <a:r>
              <a:rPr lang="zh-TW" altLang="en-US" sz="2000" dirty="0" smtClean="0"/>
              <a:t>。</a:t>
            </a:r>
            <a:endParaRPr lang="en-US" altLang="zh-TW" sz="2000" dirty="0" smtClean="0"/>
          </a:p>
          <a:p>
            <a:endParaRPr lang="en-US" altLang="zh-TW" sz="2000" dirty="0"/>
          </a:p>
          <a:p>
            <a:r>
              <a:rPr lang="zh-TW" altLang="en-US" sz="2000" dirty="0" smtClean="0"/>
              <a:t>愛丁堡</a:t>
            </a:r>
            <a:r>
              <a:rPr lang="zh-TW" altLang="en-US" sz="2000" dirty="0"/>
              <a:t>軍操表演開始於</a:t>
            </a:r>
            <a:r>
              <a:rPr lang="en-US" altLang="zh-TW" sz="2000" dirty="0"/>
              <a:t>1950</a:t>
            </a:r>
            <a:r>
              <a:rPr lang="zh-TW" altLang="en-US" sz="2000" dirty="0"/>
              <a:t>年，當時</a:t>
            </a:r>
            <a:r>
              <a:rPr lang="zh-TW" altLang="en-US" sz="2000" dirty="0" smtClean="0"/>
              <a:t>表演裡共有</a:t>
            </a:r>
            <a:r>
              <a:rPr lang="en-US" altLang="zh-TW" sz="2000" dirty="0"/>
              <a:t>8</a:t>
            </a:r>
            <a:r>
              <a:rPr lang="zh-TW" altLang="en-US" sz="2000" dirty="0"/>
              <a:t>個</a:t>
            </a:r>
            <a:r>
              <a:rPr lang="zh-TW" altLang="en-US" sz="2000" dirty="0" smtClean="0"/>
              <a:t>項目</a:t>
            </a:r>
            <a:endParaRPr lang="en-US" altLang="zh-TW" sz="2000" dirty="0" smtClean="0"/>
          </a:p>
          <a:p>
            <a:endParaRPr lang="en-US" altLang="zh-TW" sz="2000" dirty="0"/>
          </a:p>
          <a:p>
            <a:r>
              <a:rPr lang="zh-TW" altLang="en-US" sz="2500" dirty="0">
                <a:solidFill>
                  <a:srgbClr val="FF0000"/>
                </a:solidFill>
              </a:rPr>
              <a:t>軍樂節的目的是為了</a:t>
            </a:r>
            <a:r>
              <a:rPr lang="zh-TW" altLang="en-US" sz="2500" dirty="0">
                <a:solidFill>
                  <a:srgbClr val="FF0000"/>
                </a:solidFill>
                <a:hlinkClick r:id="rId6" tooltip="慈善組織"/>
              </a:rPr>
              <a:t>慈善組織</a:t>
            </a:r>
            <a:r>
              <a:rPr lang="zh-TW" altLang="en-US" sz="2500" dirty="0">
                <a:solidFill>
                  <a:srgbClr val="FF0000"/>
                </a:solidFill>
                <a:hlinkClick r:id="rId7" tooltip="募捐"/>
              </a:rPr>
              <a:t>募捐</a:t>
            </a:r>
            <a:r>
              <a:rPr lang="zh-TW" altLang="en-US" sz="2000" dirty="0"/>
              <a:t>，這些年已經組織並捐獻超過</a:t>
            </a:r>
            <a:r>
              <a:rPr lang="en-US" altLang="zh-TW" sz="2000" dirty="0"/>
              <a:t>500</a:t>
            </a:r>
            <a:r>
              <a:rPr lang="zh-TW" altLang="en-US" sz="2000" dirty="0"/>
              <a:t>萬英鎊給軍事和平民慈善組織。然而，最主要的貢獻在於，它給愛丁堡當地經濟每年注入額外的</a:t>
            </a:r>
            <a:r>
              <a:rPr lang="en-US" altLang="zh-TW" sz="2000" dirty="0"/>
              <a:t>8200</a:t>
            </a:r>
            <a:r>
              <a:rPr lang="zh-TW" altLang="en-US" sz="2000" dirty="0"/>
              <a:t>萬英鎊</a:t>
            </a:r>
            <a:r>
              <a:rPr lang="zh-TW" altLang="en-US" sz="2000" dirty="0" smtClean="0"/>
              <a:t>。</a:t>
            </a:r>
            <a:endParaRPr lang="en-US" altLang="zh-TW" sz="2000" dirty="0" smtClean="0"/>
          </a:p>
          <a:p>
            <a:endParaRPr lang="en-US" altLang="zh-TW" sz="2000" dirty="0"/>
          </a:p>
          <a:p>
            <a:r>
              <a:rPr lang="en-US" altLang="zh-TW" sz="2000" b="1" dirty="0">
                <a:hlinkClick r:id="rId8"/>
              </a:rPr>
              <a:t>2023</a:t>
            </a:r>
            <a:r>
              <a:rPr lang="zh-TW" altLang="en-US" sz="2000" b="1" dirty="0">
                <a:hlinkClick r:id="rId8"/>
              </a:rPr>
              <a:t>年蘇格蘭愛丁堡軍樂節開幕式</a:t>
            </a:r>
            <a:r>
              <a:rPr lang="en-US" altLang="zh-TW" sz="2000" b="1" dirty="0">
                <a:hlinkClick r:id="rId8"/>
              </a:rPr>
              <a:t>8/5 </a:t>
            </a:r>
            <a:r>
              <a:rPr lang="zh-TW" altLang="en-US" sz="2000" b="1" dirty="0">
                <a:hlinkClick r:id="rId8"/>
              </a:rPr>
              <a:t>精彩片段分享</a:t>
            </a:r>
            <a:endParaRPr lang="zh-TW" altLang="en-US" sz="2000" b="1" dirty="0"/>
          </a:p>
          <a:p>
            <a:endParaRPr lang="en-US" altLang="zh-TW" sz="2000" dirty="0" smtClean="0"/>
          </a:p>
          <a:p>
            <a:endParaRPr lang="en-US" altLang="zh-TW" sz="2000" dirty="0" smtClean="0"/>
          </a:p>
          <a:p>
            <a:endParaRPr lang="zh-TW" altLang="en-US" sz="2000" dirty="0"/>
          </a:p>
        </p:txBody>
      </p:sp>
    </p:spTree>
    <p:extLst>
      <p:ext uri="{BB962C8B-B14F-4D97-AF65-F5344CB8AC3E}">
        <p14:creationId xmlns:p14="http://schemas.microsoft.com/office/powerpoint/2010/main" val="2663453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t>題外話</a:t>
            </a:r>
            <a:r>
              <a:rPr lang="en-US" altLang="zh-TW" sz="5000" dirty="0" smtClean="0"/>
              <a:t>-</a:t>
            </a:r>
            <a:r>
              <a:rPr lang="zh-TW" altLang="en-US" sz="5000" dirty="0" smtClean="0"/>
              <a:t>英國傳統早餐</a:t>
            </a:r>
            <a:endParaRPr lang="zh-TW" altLang="en-US" sz="5000" dirty="0"/>
          </a:p>
        </p:txBody>
      </p:sp>
      <p:sp>
        <p:nvSpPr>
          <p:cNvPr id="3" name="內容版面配置區 2"/>
          <p:cNvSpPr>
            <a:spLocks noGrp="1"/>
          </p:cNvSpPr>
          <p:nvPr>
            <p:ph idx="1"/>
          </p:nvPr>
        </p:nvSpPr>
        <p:spPr/>
        <p:txBody>
          <a:bodyPr/>
          <a:lstStyle/>
          <a:p>
            <a:r>
              <a:rPr lang="en-US" altLang="zh-TW" sz="2000" dirty="0" smtClean="0"/>
              <a:t>1.</a:t>
            </a:r>
            <a:r>
              <a:rPr lang="zh-TW" altLang="en-US" sz="2000" dirty="0" smtClean="0"/>
              <a:t> 傳統</a:t>
            </a:r>
            <a:r>
              <a:rPr lang="zh-TW" altLang="en-US" sz="2000" dirty="0"/>
              <a:t>的英式早餐包含有香腸，培根，太陽蛋（或是炒蛋）</a:t>
            </a:r>
            <a:r>
              <a:rPr lang="en-US" altLang="zh-TW" sz="2000" dirty="0"/>
              <a:t>,</a:t>
            </a:r>
            <a:r>
              <a:rPr lang="zh-TW" altLang="en-US" sz="2000" dirty="0"/>
              <a:t>蕃茄，焗豆，烤吐司，炒洋菇，炸薯餅，</a:t>
            </a:r>
            <a:r>
              <a:rPr lang="en-US" altLang="zh-TW" sz="2000" dirty="0"/>
              <a:t>black pudding (</a:t>
            </a:r>
            <a:r>
              <a:rPr lang="zh-TW" altLang="en-US" sz="2000" dirty="0"/>
              <a:t>有點像豬血糕）和炸麵包</a:t>
            </a:r>
            <a:endParaRPr lang="en-US" altLang="zh-TW" sz="2000" b="1" dirty="0" smtClean="0">
              <a:hlinkClick r:id="rId2"/>
            </a:endParaRPr>
          </a:p>
          <a:p>
            <a:r>
              <a:rPr lang="zh-TW" altLang="en-US" sz="2000" b="1" dirty="0" smtClean="0">
                <a:hlinkClick r:id="rId2"/>
              </a:rPr>
              <a:t>英國</a:t>
            </a:r>
            <a:r>
              <a:rPr lang="zh-TW" altLang="en-US" sz="2000" b="1" dirty="0">
                <a:hlinkClick r:id="rId2"/>
              </a:rPr>
              <a:t>食物太肥了！超好吃！但一天內 我們吸收了一萬大卡！｜傳統早餐與炸魚薯條｜</a:t>
            </a:r>
            <a:r>
              <a:rPr lang="en-US" altLang="zh-TW" sz="2000" b="1" dirty="0">
                <a:hlinkClick r:id="rId2"/>
              </a:rPr>
              <a:t>English Food Is Not Healthy! | </a:t>
            </a:r>
            <a:r>
              <a:rPr lang="zh-TW" altLang="en-US" sz="2000" b="1" dirty="0">
                <a:hlinkClick r:id="rId2"/>
              </a:rPr>
              <a:t>英國家鄉 </a:t>
            </a:r>
            <a:r>
              <a:rPr lang="en-US" altLang="zh-TW" sz="2000" b="1" dirty="0" smtClean="0">
                <a:hlinkClick r:id="rId2"/>
              </a:rPr>
              <a:t>VLOG</a:t>
            </a:r>
            <a:endParaRPr lang="en-US" altLang="zh-TW" sz="2000" b="1" dirty="0" smtClean="0"/>
          </a:p>
          <a:p>
            <a:endParaRPr lang="en-US" altLang="zh-TW" sz="2000" b="1" dirty="0"/>
          </a:p>
          <a:p>
            <a:r>
              <a:rPr lang="en-US" altLang="zh-TW" sz="2000" dirty="0" smtClean="0"/>
              <a:t>2.</a:t>
            </a:r>
            <a:r>
              <a:rPr lang="zh-TW" altLang="en-US" sz="2000" dirty="0" smtClean="0"/>
              <a:t> 不過</a:t>
            </a:r>
            <a:r>
              <a:rPr lang="zh-TW" altLang="en-US" sz="2000" dirty="0"/>
              <a:t>英式早餐熱量不低，很容易導致肥胖，現在已經有將近兩成英國年輕人說沒吃過英式</a:t>
            </a:r>
            <a:r>
              <a:rPr lang="zh-TW" altLang="en-US" sz="2000" dirty="0" smtClean="0"/>
              <a:t>早餐</a:t>
            </a:r>
            <a:endParaRPr lang="en-US" altLang="zh-TW" sz="2000" dirty="0" smtClean="0"/>
          </a:p>
          <a:p>
            <a:r>
              <a:rPr lang="en-US" altLang="zh-TW" sz="2000" b="1" dirty="0" smtClean="0">
                <a:hlinkClick r:id="rId3"/>
              </a:rPr>
              <a:t>2020</a:t>
            </a:r>
            <a:r>
              <a:rPr lang="zh-TW" altLang="en-US" sz="2000" b="1" dirty="0" smtClean="0">
                <a:hlinkClick r:id="rId3"/>
              </a:rPr>
              <a:t>報導</a:t>
            </a:r>
            <a:r>
              <a:rPr lang="en-US" altLang="zh-TW" sz="2000" b="1" dirty="0" smtClean="0">
                <a:hlinkClick r:id="rId3"/>
              </a:rPr>
              <a:t>-</a:t>
            </a:r>
            <a:r>
              <a:rPr lang="zh-TW" altLang="en-US" sz="2000" b="1" dirty="0" smtClean="0">
                <a:hlinkClick r:id="rId3"/>
              </a:rPr>
              <a:t>傳統</a:t>
            </a:r>
            <a:r>
              <a:rPr lang="zh-TW" altLang="en-US" sz="2000" b="1" dirty="0">
                <a:hlinkClick r:id="rId3"/>
              </a:rPr>
              <a:t>早餐沒人愛 </a:t>
            </a:r>
            <a:r>
              <a:rPr lang="en-US" altLang="zh-TW" sz="2000" b="1" dirty="0">
                <a:hlinkClick r:id="rId3"/>
              </a:rPr>
              <a:t>17%</a:t>
            </a:r>
            <a:r>
              <a:rPr lang="zh-TW" altLang="en-US" sz="2000" b="1" dirty="0">
                <a:hlinkClick r:id="rId3"/>
              </a:rPr>
              <a:t>英國年輕人沒吃過</a:t>
            </a:r>
            <a:endParaRPr lang="zh-TW" altLang="en-US" sz="2000" b="1" dirty="0"/>
          </a:p>
          <a:p>
            <a:endParaRPr lang="en-US" altLang="zh-TW" dirty="0" smtClean="0"/>
          </a:p>
          <a:p>
            <a:endParaRPr lang="zh-TW" altLang="en-US" dirty="0"/>
          </a:p>
        </p:txBody>
      </p:sp>
    </p:spTree>
    <p:extLst>
      <p:ext uri="{BB962C8B-B14F-4D97-AF65-F5344CB8AC3E}">
        <p14:creationId xmlns:p14="http://schemas.microsoft.com/office/powerpoint/2010/main" val="779861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t>動手做早餐</a:t>
            </a:r>
            <a:endParaRPr lang="zh-TW" altLang="en-US" sz="5000" dirty="0"/>
          </a:p>
        </p:txBody>
      </p:sp>
      <p:sp>
        <p:nvSpPr>
          <p:cNvPr id="3" name="內容版面配置區 2"/>
          <p:cNvSpPr>
            <a:spLocks noGrp="1"/>
          </p:cNvSpPr>
          <p:nvPr>
            <p:ph idx="1"/>
          </p:nvPr>
        </p:nvSpPr>
        <p:spPr/>
        <p:txBody>
          <a:bodyPr/>
          <a:lstStyle/>
          <a:p>
            <a:r>
              <a:rPr lang="en-US" altLang="zh-TW" dirty="0" smtClean="0"/>
              <a:t>1.</a:t>
            </a:r>
            <a:r>
              <a:rPr lang="zh-TW" altLang="en-US" dirty="0" smtClean="0"/>
              <a:t> 全班分成</a:t>
            </a:r>
            <a:r>
              <a:rPr lang="en-US" altLang="zh-TW" dirty="0" smtClean="0"/>
              <a:t>5</a:t>
            </a:r>
            <a:r>
              <a:rPr lang="zh-TW" altLang="en-US" dirty="0" smtClean="0"/>
              <a:t>組</a:t>
            </a:r>
            <a:endParaRPr lang="en-US" altLang="zh-TW" dirty="0" smtClean="0"/>
          </a:p>
          <a:p>
            <a:endParaRPr lang="en-US" altLang="zh-TW" dirty="0" smtClean="0"/>
          </a:p>
          <a:p>
            <a:r>
              <a:rPr lang="en-US" altLang="zh-TW" dirty="0" smtClean="0"/>
              <a:t>2.</a:t>
            </a:r>
            <a:r>
              <a:rPr lang="zh-TW" altLang="en-US" dirty="0" smtClean="0"/>
              <a:t> 參考英式早餐的食物種類，各組討論並    </a:t>
            </a:r>
            <a:endParaRPr lang="en-US" altLang="zh-TW" dirty="0" smtClean="0"/>
          </a:p>
          <a:p>
            <a:pPr marL="0" indent="0">
              <a:buNone/>
            </a:pPr>
            <a:r>
              <a:rPr lang="zh-TW" altLang="en-US" dirty="0"/>
              <a:t> </a:t>
            </a:r>
            <a:r>
              <a:rPr lang="zh-TW" altLang="en-US" dirty="0" smtClean="0"/>
              <a:t>       選擇其中</a:t>
            </a:r>
            <a:r>
              <a:rPr lang="en-US" altLang="zh-TW" dirty="0" smtClean="0"/>
              <a:t>2</a:t>
            </a:r>
            <a:r>
              <a:rPr lang="zh-TW" altLang="en-US" dirty="0" smtClean="0"/>
              <a:t>種，如果想加上其他飲品或點</a:t>
            </a:r>
            <a:endParaRPr lang="en-US" altLang="zh-TW" dirty="0" smtClean="0"/>
          </a:p>
          <a:p>
            <a:pPr marL="0" indent="0">
              <a:buNone/>
            </a:pPr>
            <a:r>
              <a:rPr lang="zh-TW" altLang="en-US" dirty="0"/>
              <a:t> </a:t>
            </a:r>
            <a:r>
              <a:rPr lang="zh-TW" altLang="en-US" dirty="0" smtClean="0"/>
              <a:t>       心也可以喔</a:t>
            </a:r>
            <a:endParaRPr lang="en-US" altLang="zh-TW" dirty="0" smtClean="0"/>
          </a:p>
          <a:p>
            <a:endParaRPr lang="en-US" altLang="zh-TW" dirty="0" smtClean="0"/>
          </a:p>
          <a:p>
            <a:r>
              <a:rPr lang="en-US" altLang="zh-TW" dirty="0" smtClean="0"/>
              <a:t>3.</a:t>
            </a:r>
            <a:r>
              <a:rPr lang="zh-TW" altLang="en-US" dirty="0" smtClean="0"/>
              <a:t>一起動手準備 </a:t>
            </a:r>
            <a:r>
              <a:rPr lang="en-US" altLang="zh-TW" dirty="0" smtClean="0"/>
              <a:t>Let’s go</a:t>
            </a:r>
            <a:r>
              <a:rPr lang="zh-TW" altLang="en-US" dirty="0" smtClean="0"/>
              <a:t>！</a:t>
            </a:r>
            <a:endParaRPr lang="zh-TW" altLang="en-US" dirty="0"/>
          </a:p>
        </p:txBody>
      </p:sp>
    </p:spTree>
    <p:extLst>
      <p:ext uri="{BB962C8B-B14F-4D97-AF65-F5344CB8AC3E}">
        <p14:creationId xmlns:p14="http://schemas.microsoft.com/office/powerpoint/2010/main" val="2851882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認識英國</a:t>
            </a:r>
            <a:r>
              <a:rPr lang="en-US" altLang="zh-TW" dirty="0" smtClean="0"/>
              <a:t>-1</a:t>
            </a:r>
            <a:endParaRPr lang="zh-TW" altLang="en-US" dirty="0"/>
          </a:p>
        </p:txBody>
      </p:sp>
      <p:sp>
        <p:nvSpPr>
          <p:cNvPr id="3" name="內容版面配置區 2"/>
          <p:cNvSpPr>
            <a:spLocks noGrp="1"/>
          </p:cNvSpPr>
          <p:nvPr>
            <p:ph idx="1"/>
          </p:nvPr>
        </p:nvSpPr>
        <p:spPr>
          <a:xfrm>
            <a:off x="457200" y="1340768"/>
            <a:ext cx="8229600" cy="4785395"/>
          </a:xfrm>
        </p:spPr>
        <p:txBody>
          <a:bodyPr>
            <a:normAutofit/>
          </a:bodyPr>
          <a:lstStyle/>
          <a:p>
            <a:pPr>
              <a:lnSpc>
                <a:spcPts val="2500"/>
              </a:lnSpc>
            </a:pPr>
            <a:r>
              <a:rPr lang="zh-TW" altLang="zh-TW" sz="2500" b="1" dirty="0">
                <a:latin typeface="標楷體" panose="03000509000000000000" pitchFamily="65" charset="-120"/>
                <a:ea typeface="標楷體" panose="03000509000000000000" pitchFamily="65" charset="-120"/>
                <a:hlinkClick r:id="rId2"/>
              </a:rPr>
              <a:t>大不列顛暨北愛爾蘭聯合王國</a:t>
            </a:r>
            <a:r>
              <a:rPr lang="zh-TW" altLang="zh-TW" sz="2500" b="1" dirty="0" smtClean="0">
                <a:ea typeface="標楷體" panose="03000509000000000000" pitchFamily="65" charset="-120"/>
              </a:rPr>
              <a:t>（U</a:t>
            </a:r>
            <a:r>
              <a:rPr lang="zh-TW" altLang="zh-TW" sz="2500" b="1" dirty="0">
                <a:ea typeface="標楷體" panose="03000509000000000000" pitchFamily="65" charset="-120"/>
              </a:rPr>
              <a:t>nited Kingdom of Great Britain and Northern Ireland）</a:t>
            </a:r>
            <a:r>
              <a:rPr lang="zh-TW" altLang="zh-TW" sz="2000" dirty="0">
                <a:latin typeface="標楷體" panose="03000509000000000000" pitchFamily="65" charset="-120"/>
                <a:ea typeface="標楷體" panose="03000509000000000000" pitchFamily="65" charset="-120"/>
              </a:rPr>
              <a:t>，簡稱</a:t>
            </a:r>
            <a:r>
              <a:rPr lang="zh-TW" altLang="zh-TW" sz="2000" b="1" dirty="0">
                <a:latin typeface="標楷體" panose="03000509000000000000" pitchFamily="65" charset="-120"/>
                <a:ea typeface="標楷體" panose="03000509000000000000" pitchFamily="65" charset="-120"/>
              </a:rPr>
              <a:t>聯合王國</a:t>
            </a:r>
            <a:r>
              <a:rPr lang="zh-TW" altLang="zh-TW" sz="2000" dirty="0">
                <a:latin typeface="標楷體" panose="03000509000000000000" pitchFamily="65" charset="-120"/>
                <a:ea typeface="標楷體" panose="03000509000000000000" pitchFamily="65" charset="-120"/>
              </a:rPr>
              <a:t>（United Kingdom，縮寫作UK）或</a:t>
            </a:r>
            <a:r>
              <a:rPr lang="zh-TW" altLang="zh-TW" sz="2000" b="1" dirty="0">
                <a:latin typeface="標楷體" panose="03000509000000000000" pitchFamily="65" charset="-120"/>
                <a:ea typeface="標楷體" panose="03000509000000000000" pitchFamily="65" charset="-120"/>
              </a:rPr>
              <a:t>大不列顛</a:t>
            </a:r>
            <a:r>
              <a:rPr lang="zh-TW" altLang="zh-TW" sz="2000" dirty="0">
                <a:latin typeface="標楷體" panose="03000509000000000000" pitchFamily="65" charset="-120"/>
                <a:ea typeface="標楷體" panose="03000509000000000000" pitchFamily="65" charset="-120"/>
              </a:rPr>
              <a:t>（Great Britain），</a:t>
            </a:r>
            <a:r>
              <a:rPr lang="en-US" altLang="zh-TW" sz="2000" dirty="0" err="1">
                <a:latin typeface="標楷體" panose="03000509000000000000" pitchFamily="65" charset="-120"/>
                <a:ea typeface="標楷體" panose="03000509000000000000" pitchFamily="65" charset="-120"/>
                <a:hlinkClick r:id="rId3" tooltip="漢字文化圈"/>
              </a:rPr>
              <a:t>漢字文化圈</a:t>
            </a:r>
            <a:r>
              <a:rPr lang="zh-TW" altLang="zh-TW" sz="2000" dirty="0">
                <a:latin typeface="標楷體" panose="03000509000000000000" pitchFamily="65" charset="-120"/>
                <a:ea typeface="標楷體" panose="03000509000000000000" pitchFamily="65" charset="-120"/>
              </a:rPr>
              <a:t>通稱為「</a:t>
            </a:r>
            <a:r>
              <a:rPr lang="zh-TW" altLang="zh-TW" sz="2000" b="1" dirty="0">
                <a:latin typeface="標楷體" panose="03000509000000000000" pitchFamily="65" charset="-120"/>
                <a:ea typeface="標楷體" panose="03000509000000000000" pitchFamily="65" charset="-120"/>
              </a:rPr>
              <a:t>英國</a:t>
            </a:r>
            <a:r>
              <a:rPr lang="zh-TW" altLang="zh-TW" sz="2000" dirty="0" smtClean="0">
                <a:latin typeface="標楷體" panose="03000509000000000000" pitchFamily="65" charset="-120"/>
                <a:ea typeface="標楷體" panose="03000509000000000000" pitchFamily="65" charset="-120"/>
              </a:rPr>
              <a:t>」，</a:t>
            </a:r>
            <a:r>
              <a:rPr lang="zh-TW" altLang="zh-TW" sz="2000" dirty="0">
                <a:latin typeface="標楷體" panose="03000509000000000000" pitchFamily="65" charset="-120"/>
                <a:ea typeface="標楷體" panose="03000509000000000000" pitchFamily="65" charset="-120"/>
              </a:rPr>
              <a:t>中文早期亦稱「</a:t>
            </a:r>
            <a:r>
              <a:rPr lang="zh-TW" altLang="zh-TW" sz="2000" b="1" dirty="0">
                <a:latin typeface="標楷體" panose="03000509000000000000" pitchFamily="65" charset="-120"/>
                <a:ea typeface="標楷體" panose="03000509000000000000" pitchFamily="65" charset="-120"/>
              </a:rPr>
              <a:t>英聯王國</a:t>
            </a:r>
            <a:r>
              <a:rPr lang="zh-TW" altLang="zh-TW" sz="2000" dirty="0" smtClean="0">
                <a:latin typeface="標楷體" panose="03000509000000000000" pitchFamily="65" charset="-120"/>
                <a:ea typeface="標楷體" panose="03000509000000000000" pitchFamily="65" charset="-120"/>
              </a:rPr>
              <a:t>」，</a:t>
            </a:r>
            <a:r>
              <a:rPr lang="zh-TW" altLang="zh-TW" sz="2000" dirty="0">
                <a:latin typeface="標楷體" panose="03000509000000000000" pitchFamily="65" charset="-120"/>
                <a:ea typeface="標楷體" panose="03000509000000000000" pitchFamily="65" charset="-120"/>
              </a:rPr>
              <a:t>是本土位於</a:t>
            </a:r>
            <a:r>
              <a:rPr lang="en-US" altLang="zh-TW" sz="2000" dirty="0" err="1">
                <a:latin typeface="標楷體" panose="03000509000000000000" pitchFamily="65" charset="-120"/>
                <a:ea typeface="標楷體" panose="03000509000000000000" pitchFamily="65" charset="-120"/>
                <a:hlinkClick r:id="rId4" tooltip="西歐"/>
              </a:rPr>
              <a:t>西歐</a:t>
            </a:r>
            <a:r>
              <a:rPr lang="zh-TW" altLang="zh-TW" sz="2000" dirty="0">
                <a:latin typeface="標楷體" panose="03000509000000000000" pitchFamily="65" charset="-120"/>
                <a:ea typeface="標楷體" panose="03000509000000000000" pitchFamily="65" charset="-120"/>
              </a:rPr>
              <a:t>並具有</a:t>
            </a:r>
            <a:r>
              <a:rPr lang="en-US" altLang="zh-TW" sz="2000" dirty="0" err="1" smtClean="0">
                <a:latin typeface="標楷體" panose="03000509000000000000" pitchFamily="65" charset="-120"/>
                <a:ea typeface="標楷體" panose="03000509000000000000" pitchFamily="65" charset="-120"/>
                <a:hlinkClick r:id="rId5" tooltip="英國海外領地"/>
              </a:rPr>
              <a:t>海外領地</a:t>
            </a:r>
            <a:r>
              <a:rPr lang="zh-TW" altLang="zh-TW" sz="2000" dirty="0" smtClean="0">
                <a:latin typeface="標楷體" panose="03000509000000000000" pitchFamily="65" charset="-120"/>
                <a:ea typeface="標楷體" panose="03000509000000000000" pitchFamily="65" charset="-120"/>
              </a:rPr>
              <a:t>的</a:t>
            </a:r>
            <a:r>
              <a:rPr lang="en-US" altLang="zh-TW" sz="2000" dirty="0" err="1">
                <a:latin typeface="標楷體" panose="03000509000000000000" pitchFamily="65" charset="-120"/>
                <a:ea typeface="標楷體" panose="03000509000000000000" pitchFamily="65" charset="-120"/>
                <a:hlinkClick r:id="rId6" tooltip="主權國家"/>
              </a:rPr>
              <a:t>主權國家</a:t>
            </a:r>
            <a:r>
              <a:rPr lang="zh-TW" altLang="zh-TW" sz="2000" dirty="0">
                <a:latin typeface="標楷體" panose="03000509000000000000" pitchFamily="65" charset="-120"/>
                <a:ea typeface="標楷體" panose="03000509000000000000" pitchFamily="65" charset="-120"/>
              </a:rPr>
              <a:t>。英國位於</a:t>
            </a:r>
            <a:r>
              <a:rPr lang="en-US" altLang="zh-TW" sz="2000" dirty="0" err="1">
                <a:latin typeface="標楷體" panose="03000509000000000000" pitchFamily="65" charset="-120"/>
                <a:ea typeface="標楷體" panose="03000509000000000000" pitchFamily="65" charset="-120"/>
                <a:hlinkClick r:id="rId7" tooltip="歐洲大陸"/>
              </a:rPr>
              <a:t>歐洲大陸</a:t>
            </a:r>
            <a:r>
              <a:rPr lang="zh-TW" altLang="zh-TW" sz="2000" dirty="0">
                <a:latin typeface="標楷體" panose="03000509000000000000" pitchFamily="65" charset="-120"/>
                <a:ea typeface="標楷體" panose="03000509000000000000" pitchFamily="65" charset="-120"/>
              </a:rPr>
              <a:t>西北面，由</a:t>
            </a:r>
            <a:r>
              <a:rPr lang="en-US" altLang="zh-TW" sz="2000" dirty="0" err="1">
                <a:latin typeface="標楷體" panose="03000509000000000000" pitchFamily="65" charset="-120"/>
                <a:ea typeface="標楷體" panose="03000509000000000000" pitchFamily="65" charset="-120"/>
                <a:hlinkClick r:id="rId8" tooltip="大不列顛島"/>
              </a:rPr>
              <a:t>大不列顛島</a:t>
            </a:r>
            <a:r>
              <a:rPr lang="zh-TW" altLang="zh-TW" sz="2000" dirty="0">
                <a:latin typeface="標楷體" panose="03000509000000000000" pitchFamily="65" charset="-120"/>
                <a:ea typeface="標楷體" panose="03000509000000000000" pitchFamily="65" charset="-120"/>
              </a:rPr>
              <a:t>、</a:t>
            </a:r>
            <a:r>
              <a:rPr lang="en-US" altLang="zh-TW" sz="2000" dirty="0" err="1">
                <a:latin typeface="標楷體" panose="03000509000000000000" pitchFamily="65" charset="-120"/>
                <a:ea typeface="標楷體" panose="03000509000000000000" pitchFamily="65" charset="-120"/>
                <a:hlinkClick r:id="rId9" tooltip="愛爾蘭島"/>
              </a:rPr>
              <a:t>愛爾蘭島</a:t>
            </a:r>
            <a:r>
              <a:rPr lang="zh-TW" altLang="zh-TW" sz="2000" dirty="0">
                <a:latin typeface="標楷體" panose="03000509000000000000" pitchFamily="65" charset="-120"/>
                <a:ea typeface="標楷體" panose="03000509000000000000" pitchFamily="65" charset="-120"/>
              </a:rPr>
              <a:t>東北部分及一系列較小島嶼</a:t>
            </a:r>
            <a:r>
              <a:rPr lang="zh-TW" altLang="zh-TW" sz="2000" dirty="0" smtClean="0">
                <a:latin typeface="標楷體" panose="03000509000000000000" pitchFamily="65" charset="-120"/>
                <a:ea typeface="標楷體" panose="03000509000000000000" pitchFamily="65" charset="-120"/>
              </a:rPr>
              <a:t>組成。</a:t>
            </a:r>
            <a:r>
              <a:rPr lang="zh-TW" altLang="zh-TW" sz="2000" dirty="0">
                <a:latin typeface="標楷體" panose="03000509000000000000" pitchFamily="65" charset="-120"/>
                <a:ea typeface="標楷體" panose="03000509000000000000" pitchFamily="65" charset="-120"/>
              </a:rPr>
              <a:t>英國本土和另一國家唯一的陸上國境線位於</a:t>
            </a:r>
            <a:r>
              <a:rPr lang="en-US" altLang="zh-TW" sz="2000" dirty="0" err="1">
                <a:latin typeface="標楷體" panose="03000509000000000000" pitchFamily="65" charset="-120"/>
                <a:ea typeface="標楷體" panose="03000509000000000000" pitchFamily="65" charset="-120"/>
                <a:hlinkClick r:id="rId10" tooltip="北愛爾蘭"/>
              </a:rPr>
              <a:t>北愛爾蘭</a:t>
            </a:r>
            <a:r>
              <a:rPr lang="zh-TW" altLang="zh-TW" sz="2000" dirty="0">
                <a:latin typeface="標楷體" panose="03000509000000000000" pitchFamily="65" charset="-120"/>
                <a:ea typeface="標楷體" panose="03000509000000000000" pitchFamily="65" charset="-120"/>
              </a:rPr>
              <a:t>，和</a:t>
            </a:r>
            <a:r>
              <a:rPr lang="en-US" altLang="zh-TW" sz="2000" dirty="0" err="1">
                <a:latin typeface="標楷體" panose="03000509000000000000" pitchFamily="65" charset="-120"/>
                <a:ea typeface="標楷體" panose="03000509000000000000" pitchFamily="65" charset="-120"/>
                <a:hlinkClick r:id="rId11" tooltip="愛爾蘭"/>
              </a:rPr>
              <a:t>愛爾蘭共和國</a:t>
            </a:r>
            <a:r>
              <a:rPr lang="zh-TW" altLang="zh-TW" sz="2000" dirty="0" smtClean="0">
                <a:latin typeface="標楷體" panose="03000509000000000000" pitchFamily="65" charset="-120"/>
                <a:ea typeface="標楷體" panose="03000509000000000000" pitchFamily="65" charset="-120"/>
              </a:rPr>
              <a:t>相鄰。</a:t>
            </a:r>
            <a:r>
              <a:rPr lang="zh-TW" altLang="zh-TW" sz="2000" dirty="0">
                <a:latin typeface="標楷體" panose="03000509000000000000" pitchFamily="65" charset="-120"/>
                <a:ea typeface="標楷體" panose="03000509000000000000" pitchFamily="65" charset="-120"/>
              </a:rPr>
              <a:t>英國由</a:t>
            </a:r>
            <a:r>
              <a:rPr lang="en-US" altLang="zh-TW" sz="2000" dirty="0" err="1">
                <a:latin typeface="標楷體" panose="03000509000000000000" pitchFamily="65" charset="-120"/>
                <a:ea typeface="標楷體" panose="03000509000000000000" pitchFamily="65" charset="-120"/>
                <a:hlinkClick r:id="rId12" tooltip="大西洋"/>
              </a:rPr>
              <a:t>大西洋</a:t>
            </a:r>
            <a:r>
              <a:rPr lang="zh-TW" altLang="zh-TW" sz="2000" dirty="0">
                <a:latin typeface="標楷體" panose="03000509000000000000" pitchFamily="65" charset="-120"/>
                <a:ea typeface="標楷體" panose="03000509000000000000" pitchFamily="65" charset="-120"/>
              </a:rPr>
              <a:t>所環繞，東為</a:t>
            </a:r>
            <a:r>
              <a:rPr lang="en-US" altLang="zh-TW" sz="2000" dirty="0" err="1">
                <a:latin typeface="標楷體" panose="03000509000000000000" pitchFamily="65" charset="-120"/>
                <a:ea typeface="標楷體" panose="03000509000000000000" pitchFamily="65" charset="-120"/>
                <a:hlinkClick r:id="rId13" tooltip="北海 (大西洋)"/>
              </a:rPr>
              <a:t>北海</a:t>
            </a:r>
            <a:r>
              <a:rPr lang="zh-TW" altLang="zh-TW" sz="2000" dirty="0">
                <a:latin typeface="標楷體" panose="03000509000000000000" pitchFamily="65" charset="-120"/>
                <a:ea typeface="標楷體" panose="03000509000000000000" pitchFamily="65" charset="-120"/>
              </a:rPr>
              <a:t>，南為</a:t>
            </a:r>
            <a:r>
              <a:rPr lang="en-US" altLang="zh-TW" sz="2000" dirty="0" err="1">
                <a:latin typeface="標楷體" panose="03000509000000000000" pitchFamily="65" charset="-120"/>
                <a:ea typeface="標楷體" panose="03000509000000000000" pitchFamily="65" charset="-120"/>
                <a:hlinkClick r:id="rId14" tooltip="英吉利海峽"/>
              </a:rPr>
              <a:t>英吉利海峽</a:t>
            </a:r>
            <a:r>
              <a:rPr lang="zh-TW" altLang="zh-TW" sz="2000" dirty="0">
                <a:latin typeface="標楷體" panose="03000509000000000000" pitchFamily="65" charset="-120"/>
                <a:ea typeface="標楷體" panose="03000509000000000000" pitchFamily="65" charset="-120"/>
              </a:rPr>
              <a:t>，西南偏南為</a:t>
            </a:r>
            <a:r>
              <a:rPr lang="en-US" altLang="zh-TW" sz="2000" dirty="0" err="1">
                <a:latin typeface="標楷體" panose="03000509000000000000" pitchFamily="65" charset="-120"/>
                <a:ea typeface="標楷體" panose="03000509000000000000" pitchFamily="65" charset="-120"/>
                <a:hlinkClick r:id="rId15" tooltip="凱爾特海"/>
              </a:rPr>
              <a:t>凱爾特海</a:t>
            </a:r>
            <a:r>
              <a:rPr lang="zh-TW" altLang="zh-TW" sz="2000" dirty="0">
                <a:latin typeface="標楷體" panose="03000509000000000000" pitchFamily="65" charset="-120"/>
                <a:ea typeface="標楷體" panose="03000509000000000000" pitchFamily="65" charset="-120"/>
              </a:rPr>
              <a:t>，與愛爾蘭隔</a:t>
            </a:r>
            <a:r>
              <a:rPr lang="en-US" altLang="zh-TW" sz="2000" dirty="0" err="1">
                <a:latin typeface="標楷體" panose="03000509000000000000" pitchFamily="65" charset="-120"/>
                <a:ea typeface="標楷體" panose="03000509000000000000" pitchFamily="65" charset="-120"/>
                <a:hlinkClick r:id="rId16" tooltip="愛爾蘭海"/>
              </a:rPr>
              <a:t>愛爾蘭海</a:t>
            </a:r>
            <a:r>
              <a:rPr lang="zh-TW" altLang="zh-TW" sz="2000" dirty="0">
                <a:latin typeface="標楷體" panose="03000509000000000000" pitchFamily="65" charset="-120"/>
                <a:ea typeface="標楷體" panose="03000509000000000000" pitchFamily="65" charset="-120"/>
              </a:rPr>
              <a:t>相望。該國總面積達</a:t>
            </a:r>
            <a:r>
              <a:rPr lang="en-US" altLang="zh-TW" sz="2000" dirty="0">
                <a:latin typeface="標楷體" panose="03000509000000000000" pitchFamily="65" charset="-120"/>
                <a:ea typeface="標楷體" panose="03000509000000000000" pitchFamily="65" charset="-120"/>
              </a:rPr>
              <a:t>243,610</a:t>
            </a:r>
            <a:r>
              <a:rPr lang="zh-TW" altLang="zh-TW" sz="2000" dirty="0">
                <a:latin typeface="標楷體" panose="03000509000000000000" pitchFamily="65" charset="-120"/>
                <a:ea typeface="標楷體" panose="03000509000000000000" pitchFamily="65" charset="-120"/>
              </a:rPr>
              <a:t>平方公里（</a:t>
            </a:r>
            <a:r>
              <a:rPr lang="en-US" altLang="zh-TW" sz="2000" dirty="0">
                <a:latin typeface="標楷體" panose="03000509000000000000" pitchFamily="65" charset="-120"/>
                <a:ea typeface="標楷體" panose="03000509000000000000" pitchFamily="65" charset="-120"/>
              </a:rPr>
              <a:t>94,060</a:t>
            </a:r>
            <a:r>
              <a:rPr lang="zh-TW" altLang="zh-TW" sz="2000" dirty="0">
                <a:latin typeface="標楷體" panose="03000509000000000000" pitchFamily="65" charset="-120"/>
                <a:ea typeface="標楷體" panose="03000509000000000000" pitchFamily="65" charset="-120"/>
              </a:rPr>
              <a:t>平方英里），為世界面積</a:t>
            </a:r>
            <a:r>
              <a:rPr lang="en-US" altLang="zh-TW" sz="2000" dirty="0" err="1">
                <a:latin typeface="標楷體" panose="03000509000000000000" pitchFamily="65" charset="-120"/>
                <a:ea typeface="標楷體" panose="03000509000000000000" pitchFamily="65" charset="-120"/>
                <a:hlinkClick r:id="rId17" tooltip="世界各國和地區面積列表"/>
              </a:rPr>
              <a:t>第80大</a:t>
            </a:r>
            <a:r>
              <a:rPr lang="zh-TW" altLang="zh-TW" sz="2000" dirty="0">
                <a:latin typeface="標楷體" panose="03000509000000000000" pitchFamily="65" charset="-120"/>
                <a:ea typeface="標楷體" panose="03000509000000000000" pitchFamily="65" charset="-120"/>
              </a:rPr>
              <a:t>的</a:t>
            </a:r>
            <a:r>
              <a:rPr lang="en-US" altLang="zh-TW" sz="2000" dirty="0" err="1">
                <a:latin typeface="標楷體" panose="03000509000000000000" pitchFamily="65" charset="-120"/>
                <a:ea typeface="標楷體" panose="03000509000000000000" pitchFamily="65" charset="-120"/>
                <a:hlinkClick r:id="rId18" tooltip="主權國家"/>
              </a:rPr>
              <a:t>主權國家</a:t>
            </a:r>
            <a:r>
              <a:rPr lang="zh-TW" altLang="zh-TW" sz="2000" dirty="0">
                <a:latin typeface="標楷體" panose="03000509000000000000" pitchFamily="65" charset="-120"/>
                <a:ea typeface="標楷體" panose="03000509000000000000" pitchFamily="65" charset="-120"/>
              </a:rPr>
              <a:t>及歐洲面積第</a:t>
            </a:r>
            <a:r>
              <a:rPr lang="en-US" altLang="zh-TW" sz="2000" dirty="0">
                <a:latin typeface="標楷體" panose="03000509000000000000" pitchFamily="65" charset="-120"/>
                <a:ea typeface="標楷體" panose="03000509000000000000" pitchFamily="65" charset="-120"/>
              </a:rPr>
              <a:t>11</a:t>
            </a:r>
            <a:r>
              <a:rPr lang="zh-TW" altLang="zh-TW" sz="2000" dirty="0">
                <a:latin typeface="標楷體" panose="03000509000000000000" pitchFamily="65" charset="-120"/>
                <a:ea typeface="標楷體" panose="03000509000000000000" pitchFamily="65" charset="-120"/>
              </a:rPr>
              <a:t>大的主權國家，人口約</a:t>
            </a:r>
            <a:r>
              <a:rPr lang="en-US" altLang="zh-TW" sz="2000" dirty="0">
                <a:latin typeface="標楷體" panose="03000509000000000000" pitchFamily="65" charset="-120"/>
                <a:ea typeface="標楷體" panose="03000509000000000000" pitchFamily="65" charset="-120"/>
              </a:rPr>
              <a:t>6,636</a:t>
            </a:r>
            <a:r>
              <a:rPr lang="zh-TW" altLang="zh-TW" sz="2000" dirty="0">
                <a:latin typeface="標楷體" panose="03000509000000000000" pitchFamily="65" charset="-120"/>
                <a:ea typeface="標楷體" panose="03000509000000000000" pitchFamily="65" charset="-120"/>
              </a:rPr>
              <a:t>萬，為全球</a:t>
            </a:r>
            <a:r>
              <a:rPr lang="en-US" altLang="zh-TW" sz="2000" dirty="0" err="1">
                <a:latin typeface="標楷體" panose="03000509000000000000" pitchFamily="65" charset="-120"/>
                <a:ea typeface="標楷體" panose="03000509000000000000" pitchFamily="65" charset="-120"/>
                <a:hlinkClick r:id="rId19" tooltip="國家人口列表"/>
              </a:rPr>
              <a:t>第21名</a:t>
            </a:r>
            <a:r>
              <a:rPr lang="zh-TW" altLang="zh-TW" sz="2000" dirty="0">
                <a:latin typeface="標楷體" panose="03000509000000000000" pitchFamily="65" charset="-120"/>
                <a:ea typeface="標楷體" panose="03000509000000000000" pitchFamily="65" charset="-120"/>
              </a:rPr>
              <a:t>及歐洲第</a:t>
            </a:r>
            <a:r>
              <a:rPr lang="en-US" altLang="zh-TW" sz="2000" dirty="0">
                <a:latin typeface="標楷體" panose="03000509000000000000" pitchFamily="65" charset="-120"/>
                <a:ea typeface="標楷體" panose="03000509000000000000" pitchFamily="65" charset="-120"/>
              </a:rPr>
              <a:t>3</a:t>
            </a:r>
            <a:r>
              <a:rPr lang="zh-TW" altLang="zh-TW" sz="2000" dirty="0">
                <a:latin typeface="標楷體" panose="03000509000000000000" pitchFamily="65" charset="-120"/>
                <a:ea typeface="標楷體" panose="03000509000000000000" pitchFamily="65" charset="-120"/>
              </a:rPr>
              <a:t>名。</a:t>
            </a:r>
          </a:p>
          <a:p>
            <a:endParaRPr lang="zh-TW" altLang="en-US" dirty="0"/>
          </a:p>
        </p:txBody>
      </p:sp>
    </p:spTree>
    <p:extLst>
      <p:ext uri="{BB962C8B-B14F-4D97-AF65-F5344CB8AC3E}">
        <p14:creationId xmlns:p14="http://schemas.microsoft.com/office/powerpoint/2010/main" val="2414881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認識英國</a:t>
            </a:r>
            <a:r>
              <a:rPr lang="en-US" altLang="zh-TW" dirty="0" smtClean="0"/>
              <a:t>-2</a:t>
            </a:r>
            <a:endParaRPr lang="zh-TW" altLang="en-US" dirty="0"/>
          </a:p>
        </p:txBody>
      </p:sp>
      <p:sp>
        <p:nvSpPr>
          <p:cNvPr id="3" name="內容版面配置區 2"/>
          <p:cNvSpPr>
            <a:spLocks noGrp="1"/>
          </p:cNvSpPr>
          <p:nvPr>
            <p:ph idx="1"/>
          </p:nvPr>
        </p:nvSpPr>
        <p:spPr/>
        <p:txBody>
          <a:bodyPr/>
          <a:lstStyle/>
          <a:p>
            <a:r>
              <a:rPr lang="zh-TW" altLang="zh-TW" dirty="0"/>
              <a:t>聯合王國本土由四個「</a:t>
            </a:r>
            <a:r>
              <a:rPr lang="en-US" altLang="zh-TW" u="sng" dirty="0" err="1">
                <a:hlinkClick r:id="rId2" tooltip="英國的構成國"/>
              </a:rPr>
              <a:t>國家</a:t>
            </a:r>
            <a:r>
              <a:rPr lang="zh-TW" altLang="zh-TW" dirty="0"/>
              <a:t>」（又稱為「構成國」）組成，分別是</a:t>
            </a:r>
            <a:r>
              <a:rPr lang="en-US" altLang="zh-TW" u="sng" dirty="0" err="1">
                <a:hlinkClick r:id="rId3" tooltip="英格蘭"/>
              </a:rPr>
              <a:t>英格蘭</a:t>
            </a:r>
            <a:r>
              <a:rPr lang="zh-TW" altLang="zh-TW" dirty="0"/>
              <a:t>、</a:t>
            </a:r>
            <a:r>
              <a:rPr lang="en-US" altLang="zh-TW" u="sng" dirty="0" err="1">
                <a:hlinkClick r:id="rId4" tooltip="威爾斯"/>
              </a:rPr>
              <a:t>威爾斯</a:t>
            </a:r>
            <a:r>
              <a:rPr lang="zh-TW" altLang="zh-TW" dirty="0"/>
              <a:t>、</a:t>
            </a:r>
            <a:r>
              <a:rPr lang="en-US" altLang="zh-TW" u="sng" dirty="0" err="1">
                <a:hlinkClick r:id="rId5" tooltip="蘇格蘭"/>
              </a:rPr>
              <a:t>蘇格蘭</a:t>
            </a:r>
            <a:r>
              <a:rPr lang="zh-TW" altLang="zh-TW" dirty="0"/>
              <a:t>及</a:t>
            </a:r>
            <a:r>
              <a:rPr lang="en-US" altLang="zh-TW" u="sng" dirty="0" err="1" smtClean="0">
                <a:hlinkClick r:id="rId6" tooltip="北愛爾蘭"/>
              </a:rPr>
              <a:t>北愛爾蘭</a:t>
            </a:r>
            <a:endParaRPr lang="en-US" altLang="zh-TW" u="sng" dirty="0" smtClean="0"/>
          </a:p>
          <a:p>
            <a:endParaRPr lang="zh-TW" altLang="en-US" dirty="0"/>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9552" y="3356992"/>
            <a:ext cx="7848872" cy="2550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9637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55776" y="404664"/>
            <a:ext cx="5832648" cy="5905557"/>
          </a:xfrm>
        </p:spPr>
      </p:pic>
      <p:sp>
        <p:nvSpPr>
          <p:cNvPr id="2" name="標題 1"/>
          <p:cNvSpPr>
            <a:spLocks noGrp="1"/>
          </p:cNvSpPr>
          <p:nvPr>
            <p:ph type="title"/>
          </p:nvPr>
        </p:nvSpPr>
        <p:spPr>
          <a:xfrm>
            <a:off x="611560" y="476672"/>
            <a:ext cx="2376264" cy="1584176"/>
          </a:xfrm>
        </p:spPr>
        <p:txBody>
          <a:bodyPr>
            <a:normAutofit/>
          </a:bodyPr>
          <a:lstStyle/>
          <a:p>
            <a:r>
              <a:rPr lang="zh-TW" altLang="en-US" sz="3000" dirty="0" smtClean="0"/>
              <a:t>英國</a:t>
            </a:r>
            <a:r>
              <a:rPr lang="en-US" altLang="zh-TW" sz="3000" dirty="0" smtClean="0"/>
              <a:t>-</a:t>
            </a:r>
            <a:br>
              <a:rPr lang="en-US" altLang="zh-TW" sz="3000" dirty="0" smtClean="0"/>
            </a:br>
            <a:r>
              <a:rPr lang="zh-TW" altLang="en-US" sz="3000" dirty="0" smtClean="0"/>
              <a:t>國土範圍</a:t>
            </a:r>
            <a:endParaRPr lang="zh-TW" altLang="en-US" sz="3000" dirty="0"/>
          </a:p>
        </p:txBody>
      </p:sp>
    </p:spTree>
    <p:extLst>
      <p:ext uri="{BB962C8B-B14F-4D97-AF65-F5344CB8AC3E}">
        <p14:creationId xmlns:p14="http://schemas.microsoft.com/office/powerpoint/2010/main" val="3236611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5000" dirty="0" smtClean="0">
                <a:latin typeface="標楷體" panose="03000509000000000000" pitchFamily="65" charset="-120"/>
                <a:ea typeface="標楷體" panose="03000509000000000000" pitchFamily="65" charset="-120"/>
              </a:rPr>
              <a:t>愛丁堡簡介</a:t>
            </a:r>
            <a:endParaRPr lang="zh-TW" altLang="en-US" sz="5000"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lstStyle/>
          <a:p>
            <a:r>
              <a:rPr lang="zh-TW" altLang="en-US" sz="2500" dirty="0"/>
              <a:t>愛丁堡是英國自治地區蘇格蘭的首都，以其悠久歷史的古老建築與文化底蘊深獲喜愛，風靡全世界的</a:t>
            </a:r>
            <a:r>
              <a:rPr lang="en-US" altLang="zh-TW" sz="2500" dirty="0"/>
              <a:t>《</a:t>
            </a:r>
            <a:r>
              <a:rPr lang="zh-TW" altLang="en-US" sz="2500" dirty="0"/>
              <a:t>哈利波特</a:t>
            </a:r>
            <a:r>
              <a:rPr lang="en-US" altLang="zh-TW" sz="2500" dirty="0"/>
              <a:t>》</a:t>
            </a:r>
            <a:r>
              <a:rPr lang="zh-TW" altLang="en-US" sz="2500" dirty="0"/>
              <a:t>便是在此誕生，不少電影與</a:t>
            </a:r>
            <a:r>
              <a:rPr lang="en-US" altLang="zh-TW" sz="2500" dirty="0"/>
              <a:t>MV</a:t>
            </a:r>
            <a:r>
              <a:rPr lang="zh-TW" altLang="en-US" sz="2500" dirty="0"/>
              <a:t>也曾取景</a:t>
            </a:r>
            <a:r>
              <a:rPr lang="zh-TW" altLang="en-US" sz="2500" dirty="0" smtClean="0"/>
              <a:t>於此</a:t>
            </a:r>
            <a:r>
              <a:rPr lang="en-US" altLang="zh-TW" sz="2500" dirty="0" smtClean="0"/>
              <a:t>~</a:t>
            </a:r>
            <a:endParaRPr lang="en-US" altLang="zh-TW" sz="2500" b="1" dirty="0" smtClean="0"/>
          </a:p>
          <a:p>
            <a:endParaRPr lang="en-US" altLang="zh-TW" sz="2500" b="1" dirty="0"/>
          </a:p>
          <a:p>
            <a:r>
              <a:rPr lang="en-US" altLang="zh-TW" sz="2500" b="1" dirty="0" smtClean="0">
                <a:hlinkClick r:id="rId2"/>
              </a:rPr>
              <a:t>【UK•</a:t>
            </a:r>
            <a:r>
              <a:rPr lang="zh-TW" altLang="en-US" sz="2500" b="1" dirty="0" smtClean="0">
                <a:hlinkClick r:id="rId2"/>
              </a:rPr>
              <a:t>英國</a:t>
            </a:r>
            <a:r>
              <a:rPr lang="en-US" altLang="zh-TW" sz="2500" b="1" dirty="0" smtClean="0">
                <a:hlinkClick r:id="rId2"/>
              </a:rPr>
              <a:t>】</a:t>
            </a:r>
            <a:r>
              <a:rPr lang="zh-TW" altLang="en-US" sz="2500" b="1" dirty="0" smtClean="0">
                <a:hlinkClick r:id="rId2"/>
              </a:rPr>
              <a:t>必遊的</a:t>
            </a:r>
            <a:r>
              <a:rPr lang="en-US" altLang="zh-TW" sz="2500" b="1" dirty="0" smtClean="0">
                <a:hlinkClick r:id="rId2"/>
              </a:rPr>
              <a:t>8</a:t>
            </a:r>
            <a:r>
              <a:rPr lang="zh-TW" altLang="en-US" sz="2500" b="1" dirty="0" smtClean="0">
                <a:hlinkClick r:id="rId2"/>
              </a:rPr>
              <a:t>個愛丁堡景點和餐廳▸蘇格蘭王國首都最精華的超人氣景點！</a:t>
            </a:r>
            <a:r>
              <a:rPr lang="en-US" altLang="zh-TW" sz="2500" b="1" dirty="0" smtClean="0">
                <a:hlinkClick r:id="rId2"/>
              </a:rPr>
              <a:t>Royal </a:t>
            </a:r>
            <a:r>
              <a:rPr lang="en-US" altLang="zh-TW" sz="2500" b="1" dirty="0" err="1" smtClean="0">
                <a:hlinkClick r:id="rId2"/>
              </a:rPr>
              <a:t>Mile,Victoria</a:t>
            </a:r>
            <a:r>
              <a:rPr lang="en-US" altLang="zh-TW" sz="2500" b="1" dirty="0" smtClean="0">
                <a:hlinkClick r:id="rId2"/>
              </a:rPr>
              <a:t> </a:t>
            </a:r>
            <a:r>
              <a:rPr lang="en-US" altLang="zh-TW" sz="2500" b="1" dirty="0" err="1" smtClean="0">
                <a:hlinkClick r:id="rId2"/>
              </a:rPr>
              <a:t>Stree</a:t>
            </a:r>
            <a:endParaRPr lang="en-US" altLang="zh-TW" sz="2500" b="1" dirty="0" smtClean="0"/>
          </a:p>
          <a:p>
            <a:endParaRPr lang="en-US" altLang="zh-TW" sz="2500" b="1" dirty="0" smtClean="0"/>
          </a:p>
          <a:p>
            <a:r>
              <a:rPr lang="en-US" altLang="zh-TW" sz="2000" b="1" dirty="0">
                <a:hlinkClick r:id="rId3"/>
              </a:rPr>
              <a:t>EP-88 </a:t>
            </a:r>
            <a:r>
              <a:rPr lang="zh-TW" altLang="en-US" sz="2000" b="1" dirty="0">
                <a:hlinkClick r:id="rId3"/>
              </a:rPr>
              <a:t>哈利波特的霍格華茲列車原來在這！超級感動的一幕</a:t>
            </a:r>
            <a:r>
              <a:rPr lang="en-US" altLang="zh-TW" sz="2000" b="1" dirty="0">
                <a:hlinkClick r:id="rId3"/>
              </a:rPr>
              <a:t>/</a:t>
            </a:r>
            <a:r>
              <a:rPr lang="zh-TW" altLang="en-US" sz="2000" b="1" dirty="0">
                <a:hlinkClick r:id="rId3"/>
              </a:rPr>
              <a:t>格倫芬南大橋</a:t>
            </a:r>
            <a:r>
              <a:rPr lang="en-US" altLang="zh-TW" sz="2000" b="1" dirty="0">
                <a:hlinkClick r:id="rId3"/>
              </a:rPr>
              <a:t>/</a:t>
            </a:r>
            <a:r>
              <a:rPr lang="zh-TW" altLang="en-US" sz="2000" b="1" dirty="0">
                <a:hlinkClick r:id="rId3"/>
              </a:rPr>
              <a:t>哈利波特迷必去</a:t>
            </a:r>
            <a:r>
              <a:rPr lang="en-US" altLang="zh-TW" sz="2000" b="1" dirty="0">
                <a:hlinkClick r:id="rId3"/>
              </a:rPr>
              <a:t>/</a:t>
            </a:r>
            <a:r>
              <a:rPr lang="zh-TW" altLang="en-US" sz="2000" b="1" dirty="0">
                <a:hlinkClick r:id="rId3"/>
              </a:rPr>
              <a:t>露營車勇闖英倫三島</a:t>
            </a:r>
            <a:r>
              <a:rPr lang="zh-TW" altLang="en-US" sz="2800" b="1" dirty="0"/>
              <a:t> </a:t>
            </a:r>
          </a:p>
          <a:p>
            <a:endParaRPr lang="en-US" altLang="zh-TW" sz="2500" b="1" dirty="0" smtClean="0"/>
          </a:p>
          <a:p>
            <a:endParaRPr lang="zh-TW" altLang="en-US" dirty="0"/>
          </a:p>
        </p:txBody>
      </p:sp>
    </p:spTree>
    <p:extLst>
      <p:ext uri="{BB962C8B-B14F-4D97-AF65-F5344CB8AC3E}">
        <p14:creationId xmlns:p14="http://schemas.microsoft.com/office/powerpoint/2010/main" val="4070456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anose="03000509000000000000" pitchFamily="65" charset="-120"/>
                <a:ea typeface="標楷體" panose="03000509000000000000" pitchFamily="65" charset="-120"/>
              </a:rPr>
              <a:t>愛丁堡國際藝術節</a:t>
            </a:r>
            <a:r>
              <a:rPr lang="en-US" altLang="zh-TW" dirty="0" smtClean="0">
                <a:latin typeface="標楷體" panose="03000509000000000000" pitchFamily="65" charset="-120"/>
                <a:ea typeface="標楷體" panose="03000509000000000000" pitchFamily="65" charset="-120"/>
              </a:rPr>
              <a:t>-</a:t>
            </a:r>
            <a:r>
              <a:rPr lang="zh-TW" altLang="en-US" dirty="0" smtClean="0">
                <a:latin typeface="標楷體" panose="03000509000000000000" pitchFamily="65" charset="-120"/>
                <a:ea typeface="標楷體" panose="03000509000000000000" pitchFamily="65" charset="-120"/>
              </a:rPr>
              <a:t>起源</a:t>
            </a:r>
            <a:r>
              <a:rPr lang="en-US" altLang="zh-TW" dirty="0" smtClean="0">
                <a:latin typeface="標楷體" panose="03000509000000000000" pitchFamily="65" charset="-120"/>
                <a:ea typeface="標楷體" panose="03000509000000000000" pitchFamily="65" charset="-120"/>
              </a:rPr>
              <a:t>-1</a:t>
            </a:r>
            <a:endParaRPr lang="zh-TW" altLang="en-US" dirty="0">
              <a:latin typeface="標楷體" panose="03000509000000000000" pitchFamily="65" charset="-120"/>
              <a:ea typeface="標楷體" panose="03000509000000000000" pitchFamily="65" charset="-120"/>
            </a:endParaRPr>
          </a:p>
        </p:txBody>
      </p:sp>
      <p:sp>
        <p:nvSpPr>
          <p:cNvPr id="3" name="內容版面配置區 2"/>
          <p:cNvSpPr>
            <a:spLocks noGrp="1"/>
          </p:cNvSpPr>
          <p:nvPr>
            <p:ph idx="1"/>
          </p:nvPr>
        </p:nvSpPr>
        <p:spPr/>
        <p:txBody>
          <a:bodyPr>
            <a:normAutofit/>
          </a:bodyPr>
          <a:lstStyle/>
          <a:p>
            <a:r>
              <a:rPr lang="zh-TW" altLang="en-US" sz="2000" dirty="0"/>
              <a:t>愛丁堡國際藝術節</a:t>
            </a:r>
            <a:r>
              <a:rPr lang="zh-TW" altLang="en-US" sz="2500" dirty="0">
                <a:solidFill>
                  <a:srgbClr val="FF0000"/>
                </a:solidFill>
              </a:rPr>
              <a:t>起源於</a:t>
            </a:r>
            <a:r>
              <a:rPr lang="en-US" altLang="zh-TW" sz="2500" dirty="0">
                <a:solidFill>
                  <a:srgbClr val="FF0000"/>
                </a:solidFill>
              </a:rPr>
              <a:t>1947</a:t>
            </a:r>
            <a:r>
              <a:rPr lang="zh-TW" altLang="en-US" sz="2500" dirty="0">
                <a:solidFill>
                  <a:srgbClr val="FF0000"/>
                </a:solidFill>
              </a:rPr>
              <a:t>年</a:t>
            </a:r>
            <a:r>
              <a:rPr lang="zh-TW" altLang="en-US" sz="2000" dirty="0"/>
              <a:t>，構想來自出生於奧地利猶太裔的 </a:t>
            </a:r>
            <a:r>
              <a:rPr lang="en-US" altLang="zh-TW" sz="2000" dirty="0"/>
              <a:t>Sir Rudolf Bing</a:t>
            </a:r>
            <a:r>
              <a:rPr lang="zh-TW" altLang="en-US" sz="2000" dirty="0"/>
              <a:t>。當時他擔任英國 </a:t>
            </a:r>
            <a:r>
              <a:rPr lang="en-US" altLang="zh-TW" sz="2000" dirty="0"/>
              <a:t>Glyndebourne Festival Opera (</a:t>
            </a:r>
            <a:r>
              <a:rPr lang="zh-TW" altLang="en-US" sz="2000" dirty="0"/>
              <a:t>格萊德邦歌劇節</a:t>
            </a:r>
            <a:r>
              <a:rPr lang="en-US" altLang="zh-TW" sz="2000" dirty="0"/>
              <a:t>)</a:t>
            </a:r>
            <a:r>
              <a:rPr lang="zh-TW" altLang="en-US" sz="2000" dirty="0"/>
              <a:t>的總監，因為二戰後的經濟蕭條以及資金缺乏讓表演及歌劇節活動幾乎停擺，因此他想要舉辦一場音樂節讓</a:t>
            </a:r>
            <a:r>
              <a:rPr lang="en-US" altLang="zh-TW" sz="2000" dirty="0"/>
              <a:t>Glyndebourne </a:t>
            </a:r>
            <a:r>
              <a:rPr lang="zh-TW" altLang="en-US" sz="2000" dirty="0"/>
              <a:t>有演出及資金注入的機會</a:t>
            </a:r>
            <a:r>
              <a:rPr lang="zh-TW" altLang="en-US" sz="2000" dirty="0" smtClean="0"/>
              <a:t>。</a:t>
            </a:r>
            <a:endParaRPr lang="en-US" altLang="zh-TW" sz="2000" dirty="0" smtClean="0"/>
          </a:p>
          <a:p>
            <a:r>
              <a:rPr lang="zh-TW" altLang="en-US" sz="2000" dirty="0" smtClean="0"/>
              <a:t>一</a:t>
            </a:r>
            <a:r>
              <a:rPr lang="zh-TW" altLang="en-US" sz="2000" dirty="0"/>
              <a:t>開始他原本希望能在英國牛津 </a:t>
            </a:r>
            <a:r>
              <a:rPr lang="en-US" altLang="zh-TW" sz="2000" dirty="0"/>
              <a:t>Oxford </a:t>
            </a:r>
            <a:r>
              <a:rPr lang="zh-TW" altLang="en-US" sz="2000" dirty="0"/>
              <a:t>舉辦，不過無法取得足夠的投資只好放棄。在一場聚餐中他認識了</a:t>
            </a:r>
            <a:r>
              <a:rPr lang="en-US" altLang="zh-TW" sz="2000" dirty="0"/>
              <a:t>British Council (</a:t>
            </a:r>
            <a:r>
              <a:rPr lang="zh-TW" altLang="en-US" sz="2000" dirty="0"/>
              <a:t>英國文化協會</a:t>
            </a:r>
            <a:r>
              <a:rPr lang="en-US" altLang="zh-TW" sz="2000" dirty="0"/>
              <a:t>) </a:t>
            </a:r>
            <a:r>
              <a:rPr lang="zh-TW" altLang="en-US" sz="2000" dirty="0"/>
              <a:t>的</a:t>
            </a:r>
            <a:r>
              <a:rPr lang="en-US" altLang="zh-TW" sz="2000" dirty="0"/>
              <a:t>Henry Harvey Wood, </a:t>
            </a:r>
            <a:r>
              <a:rPr lang="zh-TW" altLang="en-US" sz="2000" dirty="0"/>
              <a:t>身為蘇格蘭人的</a:t>
            </a:r>
            <a:r>
              <a:rPr lang="en-US" altLang="zh-TW" sz="2000" dirty="0"/>
              <a:t>Henry </a:t>
            </a:r>
            <a:r>
              <a:rPr lang="zh-TW" altLang="en-US" sz="2000" dirty="0"/>
              <a:t>建議 </a:t>
            </a:r>
            <a:r>
              <a:rPr lang="en-US" altLang="zh-TW" sz="2000" dirty="0"/>
              <a:t>Bing </a:t>
            </a:r>
            <a:r>
              <a:rPr lang="zh-TW" altLang="en-US" sz="2000" dirty="0"/>
              <a:t>在愛丁堡舉辦音樂節。當時的愛丁堡在二戰中未遭到破壞，除了有充足的表演場地以及容納旅客的設施外，還有雄偉的城堡與壯闊美麗的自然景觀，可以吸引遊客參加</a:t>
            </a:r>
            <a:r>
              <a:rPr lang="zh-TW" altLang="en-US" sz="2000" dirty="0" smtClean="0"/>
              <a:t>音樂節</a:t>
            </a:r>
            <a:endParaRPr lang="en-US" altLang="zh-TW" sz="2000" dirty="0" smtClean="0"/>
          </a:p>
        </p:txBody>
      </p:sp>
    </p:spTree>
    <p:extLst>
      <p:ext uri="{BB962C8B-B14F-4D97-AF65-F5344CB8AC3E}">
        <p14:creationId xmlns:p14="http://schemas.microsoft.com/office/powerpoint/2010/main" val="1751957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愛丁堡國際藝術節</a:t>
            </a:r>
            <a:r>
              <a:rPr lang="en-US" altLang="zh-TW" dirty="0" smtClean="0"/>
              <a:t>-</a:t>
            </a:r>
            <a:r>
              <a:rPr lang="zh-TW" altLang="en-US" dirty="0" smtClean="0"/>
              <a:t>起源</a:t>
            </a:r>
            <a:r>
              <a:rPr lang="en-US" altLang="zh-TW" dirty="0" smtClean="0"/>
              <a:t>-2</a:t>
            </a:r>
            <a:endParaRPr lang="zh-TW" altLang="en-US" dirty="0"/>
          </a:p>
        </p:txBody>
      </p:sp>
      <p:sp>
        <p:nvSpPr>
          <p:cNvPr id="3" name="內容版面配置區 2"/>
          <p:cNvSpPr>
            <a:spLocks noGrp="1"/>
          </p:cNvSpPr>
          <p:nvPr>
            <p:ph idx="1"/>
          </p:nvPr>
        </p:nvSpPr>
        <p:spPr/>
        <p:txBody>
          <a:bodyPr/>
          <a:lstStyle/>
          <a:p>
            <a:r>
              <a:rPr lang="zh-TW" altLang="en-US" dirty="0" smtClean="0"/>
              <a:t>這是一場由舞蹈</a:t>
            </a:r>
            <a:r>
              <a:rPr lang="en-US" altLang="zh-TW" dirty="0" smtClean="0"/>
              <a:t>/</a:t>
            </a:r>
            <a:r>
              <a:rPr lang="zh-TW" altLang="en-US" dirty="0" smtClean="0"/>
              <a:t>歌劇</a:t>
            </a:r>
            <a:r>
              <a:rPr lang="en-US" altLang="zh-TW" dirty="0" smtClean="0"/>
              <a:t>/</a:t>
            </a:r>
            <a:r>
              <a:rPr lang="zh-TW" altLang="en-US" dirty="0" smtClean="0"/>
              <a:t>戲劇</a:t>
            </a:r>
            <a:r>
              <a:rPr lang="en-US" altLang="zh-TW" dirty="0" smtClean="0"/>
              <a:t>/</a:t>
            </a:r>
            <a:r>
              <a:rPr lang="zh-TW" altLang="en-US" dirty="0" smtClean="0"/>
              <a:t>獨奏</a:t>
            </a:r>
            <a:r>
              <a:rPr lang="en-US" altLang="zh-TW" dirty="0" smtClean="0"/>
              <a:t>/</a:t>
            </a:r>
            <a:r>
              <a:rPr lang="zh-TW" altLang="en-US" dirty="0" smtClean="0"/>
              <a:t>管絃樂組成的藝術節</a:t>
            </a:r>
          </a:p>
          <a:p>
            <a:endParaRPr lang="en-US" altLang="zh-TW" dirty="0" smtClean="0"/>
          </a:p>
          <a:p>
            <a:r>
              <a:rPr lang="zh-TW" altLang="en-US" sz="4000" b="1" dirty="0" smtClean="0">
                <a:solidFill>
                  <a:srgbClr val="FF0000"/>
                </a:solidFill>
              </a:rPr>
              <a:t>嚴格挑選</a:t>
            </a:r>
            <a:r>
              <a:rPr lang="zh-TW" altLang="en-US" dirty="0" smtClean="0"/>
              <a:t>表演團體和演出內容，選出指標性的藝術團體和創新藝文表演</a:t>
            </a:r>
          </a:p>
          <a:p>
            <a:endParaRPr lang="zh-TW" altLang="en-US" dirty="0"/>
          </a:p>
        </p:txBody>
      </p:sp>
    </p:spTree>
    <p:extLst>
      <p:ext uri="{BB962C8B-B14F-4D97-AF65-F5344CB8AC3E}">
        <p14:creationId xmlns:p14="http://schemas.microsoft.com/office/powerpoint/2010/main" val="2439258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786210"/>
          </a:xfrm>
        </p:spPr>
        <p:txBody>
          <a:bodyPr>
            <a:normAutofit/>
          </a:bodyPr>
          <a:lstStyle/>
          <a:p>
            <a:r>
              <a:rPr lang="zh-TW" altLang="en-US" b="1" dirty="0"/>
              <a:t>全球規模最大的藝術饗宴</a:t>
            </a:r>
            <a:br>
              <a:rPr lang="zh-TW" altLang="en-US" b="1" dirty="0"/>
            </a:br>
            <a:r>
              <a:rPr lang="zh-TW" altLang="en-US" dirty="0" smtClean="0"/>
              <a:t>愛丁堡國際藝術節</a:t>
            </a:r>
            <a:endParaRPr lang="zh-TW" altLang="en-US" dirty="0"/>
          </a:p>
        </p:txBody>
      </p:sp>
      <p:sp>
        <p:nvSpPr>
          <p:cNvPr id="3" name="內容版面配置區 2"/>
          <p:cNvSpPr>
            <a:spLocks noGrp="1"/>
          </p:cNvSpPr>
          <p:nvPr>
            <p:ph idx="1"/>
          </p:nvPr>
        </p:nvSpPr>
        <p:spPr>
          <a:xfrm>
            <a:off x="539552" y="2348880"/>
            <a:ext cx="8229600" cy="3417243"/>
          </a:xfrm>
        </p:spPr>
        <p:txBody>
          <a:bodyPr/>
          <a:lstStyle/>
          <a:p>
            <a:r>
              <a:rPr lang="zh-TW" altLang="en-US" dirty="0"/>
              <a:t>這場盛大的藝術饗宴其實是</a:t>
            </a:r>
            <a:r>
              <a:rPr lang="zh-TW" altLang="en-US" sz="4000" dirty="0">
                <a:solidFill>
                  <a:srgbClr val="FF0000"/>
                </a:solidFill>
                <a:latin typeface="標楷體" panose="03000509000000000000" pitchFamily="65" charset="-120"/>
                <a:ea typeface="標楷體" panose="03000509000000000000" pitchFamily="65" charset="-120"/>
              </a:rPr>
              <a:t>由三場不同的慶典組成</a:t>
            </a:r>
            <a:r>
              <a:rPr lang="zh-TW" altLang="en-US" dirty="0" smtClean="0"/>
              <a:t>：</a:t>
            </a:r>
            <a:endParaRPr lang="en-US" altLang="zh-TW" dirty="0" smtClean="0"/>
          </a:p>
          <a:p>
            <a:r>
              <a:rPr lang="en-US" altLang="zh-TW" dirty="0" smtClean="0">
                <a:solidFill>
                  <a:srgbClr val="FF0000"/>
                </a:solidFill>
              </a:rPr>
              <a:t>1.</a:t>
            </a:r>
            <a:r>
              <a:rPr lang="zh-TW" altLang="en-US" dirty="0" smtClean="0">
                <a:solidFill>
                  <a:srgbClr val="FF0000"/>
                </a:solidFill>
              </a:rPr>
              <a:t>愛丁堡</a:t>
            </a:r>
            <a:r>
              <a:rPr lang="zh-TW" altLang="en-US" dirty="0">
                <a:solidFill>
                  <a:srgbClr val="FF0000"/>
                </a:solidFill>
              </a:rPr>
              <a:t>國際</a:t>
            </a:r>
            <a:r>
              <a:rPr lang="zh-TW" altLang="en-US" dirty="0" smtClean="0">
                <a:solidFill>
                  <a:srgbClr val="FF0000"/>
                </a:solidFill>
              </a:rPr>
              <a:t>藝術節</a:t>
            </a:r>
            <a:endParaRPr lang="en-US" altLang="zh-TW" dirty="0" smtClean="0">
              <a:solidFill>
                <a:srgbClr val="FF0000"/>
              </a:solidFill>
            </a:endParaRPr>
          </a:p>
          <a:p>
            <a:r>
              <a:rPr lang="en-US" altLang="zh-TW" dirty="0" smtClean="0">
                <a:solidFill>
                  <a:srgbClr val="FF0000"/>
                </a:solidFill>
              </a:rPr>
              <a:t>2.</a:t>
            </a:r>
            <a:r>
              <a:rPr lang="zh-TW" altLang="en-US" dirty="0" smtClean="0">
                <a:solidFill>
                  <a:srgbClr val="FF0000"/>
                </a:solidFill>
              </a:rPr>
              <a:t>藝</a:t>
            </a:r>
            <a:r>
              <a:rPr lang="zh-TW" altLang="en-US" dirty="0">
                <a:solidFill>
                  <a:srgbClr val="FF0000"/>
                </a:solidFill>
              </a:rPr>
              <a:t>穗</a:t>
            </a:r>
            <a:r>
              <a:rPr lang="zh-TW" altLang="en-US" dirty="0" smtClean="0">
                <a:solidFill>
                  <a:srgbClr val="FF0000"/>
                </a:solidFill>
              </a:rPr>
              <a:t>節</a:t>
            </a:r>
            <a:r>
              <a:rPr lang="en-US" altLang="zh-TW" dirty="0">
                <a:solidFill>
                  <a:srgbClr val="FF0000"/>
                </a:solidFill>
              </a:rPr>
              <a:t>Edinburgh Festival Fringe</a:t>
            </a:r>
            <a:r>
              <a:rPr lang="en-US" altLang="zh-TW" dirty="0"/>
              <a:t> </a:t>
            </a:r>
            <a:endParaRPr lang="en-US" altLang="zh-TW" dirty="0" smtClean="0">
              <a:solidFill>
                <a:srgbClr val="FF0000"/>
              </a:solidFill>
            </a:endParaRPr>
          </a:p>
          <a:p>
            <a:r>
              <a:rPr lang="en-US" altLang="zh-TW" dirty="0" smtClean="0">
                <a:solidFill>
                  <a:srgbClr val="FF0000"/>
                </a:solidFill>
              </a:rPr>
              <a:t>3.</a:t>
            </a:r>
            <a:r>
              <a:rPr lang="zh-TW" altLang="en-US" dirty="0" smtClean="0">
                <a:solidFill>
                  <a:srgbClr val="FF0000"/>
                </a:solidFill>
              </a:rPr>
              <a:t>皇家軍樂節</a:t>
            </a:r>
            <a:endParaRPr lang="zh-TW" altLang="en-US" dirty="0">
              <a:solidFill>
                <a:srgbClr val="FF0000"/>
              </a:solidFill>
            </a:endParaRPr>
          </a:p>
        </p:txBody>
      </p:sp>
    </p:spTree>
    <p:extLst>
      <p:ext uri="{BB962C8B-B14F-4D97-AF65-F5344CB8AC3E}">
        <p14:creationId xmlns:p14="http://schemas.microsoft.com/office/powerpoint/2010/main" val="1531483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
            </a:r>
            <a:br>
              <a:rPr lang="en-US" altLang="zh-TW" dirty="0" smtClean="0"/>
            </a:br>
            <a:r>
              <a:rPr lang="en-US" altLang="zh-TW" dirty="0" smtClean="0"/>
              <a:t>1.</a:t>
            </a:r>
            <a:r>
              <a:rPr lang="zh-TW" altLang="en-US" dirty="0" smtClean="0"/>
              <a:t> 愛丁堡國際藝術節</a:t>
            </a:r>
            <a:r>
              <a:rPr lang="en-US" altLang="zh-TW" dirty="0" smtClean="0"/>
              <a:t/>
            </a:r>
            <a:br>
              <a:rPr lang="en-US" altLang="zh-TW" dirty="0" smtClean="0"/>
            </a:br>
            <a:r>
              <a:rPr lang="zh-TW" altLang="en-US" dirty="0" smtClean="0"/>
              <a:t>  </a:t>
            </a:r>
            <a:endParaRPr lang="zh-TW" altLang="en-US" dirty="0"/>
          </a:p>
        </p:txBody>
      </p:sp>
      <p:sp>
        <p:nvSpPr>
          <p:cNvPr id="3" name="內容版面配置區 2"/>
          <p:cNvSpPr>
            <a:spLocks noGrp="1"/>
          </p:cNvSpPr>
          <p:nvPr>
            <p:ph idx="1"/>
          </p:nvPr>
        </p:nvSpPr>
        <p:spPr/>
        <p:txBody>
          <a:bodyPr>
            <a:normAutofit/>
          </a:bodyPr>
          <a:lstStyle/>
          <a:p>
            <a:r>
              <a:rPr lang="zh-TW" altLang="en-US" sz="2500" dirty="0"/>
              <a:t>嚴格挑選表演團體和演出內容，選出指標性的藝術團體和創新藝文</a:t>
            </a:r>
            <a:r>
              <a:rPr lang="zh-TW" altLang="en-US" sz="2500" dirty="0" smtClean="0"/>
              <a:t>表演</a:t>
            </a:r>
            <a:endParaRPr lang="en-US" altLang="zh-TW" sz="2500" dirty="0" smtClean="0"/>
          </a:p>
          <a:p>
            <a:endParaRPr lang="en-US" altLang="zh-TW" sz="2500" dirty="0"/>
          </a:p>
          <a:p>
            <a:r>
              <a:rPr lang="zh-TW" altLang="en-US" sz="2500" dirty="0" smtClean="0"/>
              <a:t>尋找</a:t>
            </a:r>
            <a:r>
              <a:rPr lang="zh-TW" altLang="en-US" sz="2500" dirty="0"/>
              <a:t>全球頂尖的</a:t>
            </a:r>
            <a:r>
              <a:rPr lang="zh-TW" altLang="en-US" sz="2500" dirty="0" smtClean="0"/>
              <a:t>藝術家、團隊</a:t>
            </a:r>
            <a:r>
              <a:rPr lang="zh-TW" altLang="en-US" sz="2500" dirty="0"/>
              <a:t>與創新的表演藝術。讓這些來自戲劇，舞蹈，歌劇與音樂界的傑出藝術家能夠站上全球最盛大的國際舞台，也讓來自世界各地的旅客能用較低的票價觀賞他們精彩的</a:t>
            </a:r>
            <a:r>
              <a:rPr lang="zh-TW" altLang="en-US" sz="2500" dirty="0" smtClean="0"/>
              <a:t>演出</a:t>
            </a:r>
            <a:endParaRPr lang="en-US" altLang="zh-TW" sz="2500" dirty="0" smtClean="0"/>
          </a:p>
          <a:p>
            <a:endParaRPr lang="en-US" altLang="zh-TW" sz="2500" dirty="0"/>
          </a:p>
          <a:p>
            <a:r>
              <a:rPr lang="zh-TW" altLang="en-US" sz="2000" b="1" dirty="0" smtClean="0">
                <a:hlinkClick r:id="rId2"/>
              </a:rPr>
              <a:t>溜</a:t>
            </a:r>
            <a:r>
              <a:rPr lang="zh-TW" altLang="en-US" sz="2000" b="1" dirty="0">
                <a:hlinkClick r:id="rId2"/>
              </a:rPr>
              <a:t>溜球元慶 </a:t>
            </a:r>
            <a:r>
              <a:rPr lang="en-US" altLang="zh-TW" sz="2000" b="1" dirty="0">
                <a:hlinkClick r:id="rId2"/>
              </a:rPr>
              <a:t>/ </a:t>
            </a:r>
            <a:r>
              <a:rPr lang="en-US" altLang="zh-TW" sz="2000" b="1" dirty="0" smtClean="0">
                <a:hlinkClick r:id="rId2"/>
              </a:rPr>
              <a:t>2018</a:t>
            </a:r>
            <a:r>
              <a:rPr lang="zh-TW" altLang="en-US" sz="2000" b="1" dirty="0" smtClean="0">
                <a:hlinkClick r:id="rId2"/>
              </a:rPr>
              <a:t>年第</a:t>
            </a:r>
            <a:r>
              <a:rPr lang="en-US" altLang="zh-TW" sz="2000" b="1" dirty="0">
                <a:hlinkClick r:id="rId2"/>
              </a:rPr>
              <a:t>70</a:t>
            </a:r>
            <a:r>
              <a:rPr lang="zh-TW" altLang="en-US" sz="2000" b="1" dirty="0">
                <a:hlinkClick r:id="rId2"/>
              </a:rPr>
              <a:t>屆英國愛丁堡藝術節</a:t>
            </a:r>
            <a:endParaRPr lang="zh-TW" altLang="en-US" sz="2000" b="1" dirty="0"/>
          </a:p>
          <a:p>
            <a:endParaRPr lang="zh-TW" altLang="en-US" sz="2500" dirty="0"/>
          </a:p>
        </p:txBody>
      </p:sp>
    </p:spTree>
    <p:extLst>
      <p:ext uri="{BB962C8B-B14F-4D97-AF65-F5344CB8AC3E}">
        <p14:creationId xmlns:p14="http://schemas.microsoft.com/office/powerpoint/2010/main" val="327350628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1238</Words>
  <Application>Microsoft Office PowerPoint</Application>
  <PresentationFormat>如螢幕大小 (4:3)</PresentationFormat>
  <Paragraphs>62</Paragraphs>
  <Slides>14</Slides>
  <Notes>0</Notes>
  <HiddenSlides>0</HiddenSlides>
  <MMClips>0</MMClips>
  <ScaleCrop>false</ScaleCrop>
  <HeadingPairs>
    <vt:vector size="4" baseType="variant">
      <vt:variant>
        <vt:lpstr>佈景主題</vt:lpstr>
      </vt:variant>
      <vt:variant>
        <vt:i4>1</vt:i4>
      </vt:variant>
      <vt:variant>
        <vt:lpstr>投影片標題</vt:lpstr>
      </vt:variant>
      <vt:variant>
        <vt:i4>14</vt:i4>
      </vt:variant>
    </vt:vector>
  </HeadingPairs>
  <TitlesOfParts>
    <vt:vector size="15" baseType="lpstr">
      <vt:lpstr>Office 佈景主題</vt:lpstr>
      <vt:lpstr>英國 UK 愛丁堡 Edinburgh 藝術節 Edinburgh International Festival  </vt:lpstr>
      <vt:lpstr>認識英國-1</vt:lpstr>
      <vt:lpstr>認識英國-2</vt:lpstr>
      <vt:lpstr>英國- 國土範圍</vt:lpstr>
      <vt:lpstr>愛丁堡簡介</vt:lpstr>
      <vt:lpstr>愛丁堡國際藝術節-起源-1</vt:lpstr>
      <vt:lpstr>愛丁堡國際藝術節-起源-2</vt:lpstr>
      <vt:lpstr>全球規模最大的藝術饗宴 愛丁堡國際藝術節</vt:lpstr>
      <vt:lpstr> 1. 愛丁堡國際藝術節   </vt:lpstr>
      <vt:lpstr>2.  愛丁堡國際藝穗節-1 Edinburgh Festival Fringe</vt:lpstr>
      <vt:lpstr>2.  愛丁堡國際藝穗節-2 Edinburgh Festival Fringe</vt:lpstr>
      <vt:lpstr> 3.  皇家軍樂節 Edinburgh Military Tattoo </vt:lpstr>
      <vt:lpstr>題外話-英國傳統早餐</vt:lpstr>
      <vt:lpstr>動手做早餐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英國 UK 愛丁堡 Edinburgh 藝術節</dc:title>
  <dc:creator>建興</dc:creator>
  <cp:lastModifiedBy>建興</cp:lastModifiedBy>
  <cp:revision>19</cp:revision>
  <dcterms:created xsi:type="dcterms:W3CDTF">2024-06-04T06:48:47Z</dcterms:created>
  <dcterms:modified xsi:type="dcterms:W3CDTF">2024-06-07T07:32:24Z</dcterms:modified>
</cp:coreProperties>
</file>