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6" r:id="rId14"/>
    <p:sldId id="271" r:id="rId15"/>
    <p:sldId id="272" r:id="rId16"/>
    <p:sldId id="273" r:id="rId17"/>
    <p:sldId id="274" r:id="rId18"/>
    <p:sldId id="275" r:id="rId19"/>
    <p:sldId id="277" r:id="rId2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E41398F-163C-A62C-B126-62F7DDE0C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F1E97AF5-8497-53B0-6E14-134B94D6C0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04F0BF3A-5625-19D0-D53B-D6816C77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981A-5866-406D-9932-08F963051A13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19F4A680-0E23-71FF-07BA-9CEBC61BB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6DB0187A-D002-4483-EFD2-F3250F82C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E535-3AC2-407D-8701-FBAC1F032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089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AD98EBE-C890-EF0F-76B2-D893A5B51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8E2C0C63-7876-7057-6ECF-5C8A176511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AFC244E8-8C2F-20C0-CD08-FC83F7197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981A-5866-406D-9932-08F963051A13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51B7EB5F-A54A-71F3-01DD-309D1EE76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069FD3C0-1E66-59F9-74E9-294458D33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E535-3AC2-407D-8701-FBAC1F032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08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05DB8343-0F16-85C0-099C-DC7048AF10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41A91488-26CA-B7CD-4F6F-A1A216C933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B807808-20B8-B7D8-B297-CDD4CBB4F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981A-5866-406D-9932-08F963051A13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4191E553-1F9C-1DB1-3C52-BD4082EDD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3C972A34-8AED-A34E-08C6-FB398A8EA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E535-3AC2-407D-8701-FBAC1F032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301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142F7C2-921C-6C65-0CA0-0E78915EC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8E09380-4BCF-1E57-C1EA-77D7ABE4D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AE3FEDC8-9715-33E6-8698-50ABAC6CB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981A-5866-406D-9932-08F963051A13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7B617393-32AC-FF05-7FDC-93C945829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8D4ED22-275A-0A29-40B9-5696688B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E535-3AC2-407D-8701-FBAC1F032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504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970E981-F393-02EB-5E47-0363FF55F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9097B490-6D0F-EE27-DD33-10EAE5E4E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8379D869-3677-2AD4-7DA2-1BFA2A76E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981A-5866-406D-9932-08F963051A13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6258B7B-EB4D-424C-B2FF-86CF43702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E3ACE11-6801-4C70-D376-E5BC6E52C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E535-3AC2-407D-8701-FBAC1F032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63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5582BFB-A8EB-0F33-A7AC-762959A6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A5AF689-061E-2D0E-EC4B-513190F1D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84904726-DBE0-636D-2752-69DEADE80C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7EBA220D-CB4A-01F3-5DFA-D7658331A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981A-5866-406D-9932-08F963051A13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2C6F45DC-B721-2A86-7CAE-C94E64EA6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CA27318B-8105-D424-9C0A-574C98A4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E535-3AC2-407D-8701-FBAC1F032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0172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33321A8-B57A-5F8E-C1ED-0016B7FD1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B41F3DED-77F9-1AFC-3CD0-C4E1589A7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933FB9D1-195B-AD5E-8C59-65D534152D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993BE365-5649-17F4-DA10-99100368D1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64BD06A2-F7B1-F4CA-1A2B-E61ADCE31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75433933-CA1F-DE75-DA96-808C86F37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981A-5866-406D-9932-08F963051A13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75556310-1B17-8076-8E45-5D86C2B0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A8940886-05FA-8429-CA98-C141CA21E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E535-3AC2-407D-8701-FBAC1F032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040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0F37C40-9DE7-B17F-459C-27F975C0B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50D705FA-B0A9-6749-DC96-1AA730A6A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981A-5866-406D-9932-08F963051A13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4A9F7EEF-682B-C022-1712-D1C887CB4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6531F8BA-DE9A-AC87-7244-2A515E318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E535-3AC2-407D-8701-FBAC1F032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279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8A70E787-E7F6-00E9-060D-B96ECB009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981A-5866-406D-9932-08F963051A13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57089131-A99B-77C3-2E09-F70BF301D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564A33B6-1D83-EA5F-23BB-E924647F1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E535-3AC2-407D-8701-FBAC1F032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358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69C6EEA-26A2-0AB0-FA6B-2AD369842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FD1B295-7A46-75D5-ACE5-66D3CED81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4A071DB7-8286-B618-F14B-DEC8A6EC1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BA0884F7-3709-A9BA-3189-3BA73711D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981A-5866-406D-9932-08F963051A13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4AFD5E87-B3C9-8943-F052-D1769C539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1B2FD17E-2B16-AC48-43B4-19ACFEC22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E535-3AC2-407D-8701-FBAC1F032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090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11FB00E-9459-06BE-A9E2-CF36DB3FB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E3B27ECA-EB30-89DC-F1B5-77E6AC1DB6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D1CE9B53-9C0C-0DC5-D5B7-B73BB5CE1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5870803C-3CCC-4CE2-C13D-56D4AE073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981A-5866-406D-9932-08F963051A13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D37F16C0-7AD3-A79E-94E4-EA0355A4E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81EA644D-49D6-7FFB-BD90-28C5D6A15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E535-3AC2-407D-8701-FBAC1F032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9478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FE87C05C-6199-784C-BB39-F451F60EF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4CF98521-33A9-0E6A-1E7D-0D70D40E9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9E4DDDBD-42E0-8DD1-CFA4-29AA62E3F2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D981A-5866-406D-9932-08F963051A13}" type="datetimeFigureOut">
              <a:rPr lang="zh-TW" altLang="en-US" smtClean="0"/>
              <a:t>2024/6/6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E5434D74-DEA8-750C-5B7A-516AB9188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DE51464-E655-0197-9890-2BDBC26DAD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8E535-3AC2-407D-8701-FBAC1F032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684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EIHOC3fCi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lAjYynt9g0" TargetMode="External"/><Relationship Id="rId2" Type="http://schemas.openxmlformats.org/officeDocument/2006/relationships/hyperlink" Target="https://www.youtube.com/watch?v=NNXAYKntg6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ts8D9-sFtNI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FsKZHYSPis" TargetMode="External"/><Relationship Id="rId2" Type="http://schemas.openxmlformats.org/officeDocument/2006/relationships/hyperlink" Target="https://www.youtube.com/watch?v=VhE4eg1iL8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2F4ED5D-6683-C469-E1A7-CE427734DE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277" y="1746737"/>
            <a:ext cx="9144000" cy="3012831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墨西哥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亡靈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5000" dirty="0"/>
              <a:t/>
            </a:r>
            <a:br>
              <a:rPr lang="en-US" altLang="zh-TW" sz="5000" dirty="0"/>
            </a:br>
            <a:r>
              <a:rPr lang="zh-TW" altLang="en-US" sz="5000" dirty="0"/>
              <a:t>（西班牙語：</a:t>
            </a:r>
            <a:r>
              <a:rPr lang="en-US" altLang="zh-TW" sz="5000" dirty="0"/>
              <a:t>El Día de </a:t>
            </a:r>
            <a:r>
              <a:rPr lang="en-US" altLang="zh-TW" sz="5000" dirty="0" err="1"/>
              <a:t>los</a:t>
            </a:r>
            <a:r>
              <a:rPr lang="en-US" altLang="zh-TW" sz="5000" dirty="0"/>
              <a:t> Muertos</a:t>
            </a:r>
            <a:r>
              <a:rPr lang="zh-TW" altLang="en-US" sz="50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976421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7D03EFC-D30C-7223-E375-1001791EB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sz="5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Segoe UI" panose="020B0502040204020203" pitchFamily="34" charset="0"/>
              </a:rPr>
              <a:t>臉部彩繪（</a:t>
            </a:r>
            <a:r>
              <a:rPr lang="en-US" altLang="zh-TW" sz="5000" b="1" kern="0" dirty="0" err="1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Catrín</a:t>
            </a:r>
            <a:r>
              <a:rPr lang="en-US" altLang="zh-TW" sz="5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/ Catrina</a:t>
            </a:r>
            <a:r>
              <a:rPr lang="zh-TW" altLang="zh-TW" sz="5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Segoe UI" panose="020B0502040204020203" pitchFamily="34" charset="0"/>
              </a:rPr>
              <a:t>）</a:t>
            </a:r>
            <a:r>
              <a:rPr lang="zh-TW" altLang="zh-TW" sz="18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zh-TW" altLang="zh-TW" sz="18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4F0F5B4-772B-128F-6BA6-71F78EE8D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1800" kern="0" dirty="0">
                <a:solidFill>
                  <a:srgbClr val="3C484E"/>
                </a:solidFill>
                <a:effectLst/>
                <a:highlight>
                  <a:srgbClr val="FFFFFF"/>
                </a:highlight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亡靈節期間大部分的人都會應景的畫上臉部彩繪，完妝後是經過點綴的華麗骷髏輪廓，又稱為</a:t>
            </a:r>
            <a:r>
              <a:rPr lang="en-US" altLang="zh-TW" sz="1800" kern="0" dirty="0">
                <a:solidFill>
                  <a:srgbClr val="3C484E"/>
                </a:solidFill>
                <a:effectLst/>
                <a:highlight>
                  <a:srgbClr val="FFFFFF"/>
                </a:highlight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 </a:t>
            </a:r>
            <a:r>
              <a:rPr lang="en-US" altLang="zh-TW" sz="1800" kern="0" dirty="0" err="1">
                <a:solidFill>
                  <a:srgbClr val="3C484E"/>
                </a:solidFill>
                <a:effectLst/>
                <a:highlight>
                  <a:srgbClr val="FFFFFF"/>
                </a:highlight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Catrín</a:t>
            </a:r>
            <a:r>
              <a:rPr lang="en-US" altLang="zh-TW" sz="1800" kern="0" dirty="0">
                <a:solidFill>
                  <a:srgbClr val="3C484E"/>
                </a:solidFill>
                <a:effectLst/>
                <a:highlight>
                  <a:srgbClr val="FFFFFF"/>
                </a:highlight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 / Catrina</a:t>
            </a:r>
            <a:r>
              <a:rPr lang="zh-TW" altLang="zh-TW" sz="1800" kern="0" dirty="0">
                <a:solidFill>
                  <a:srgbClr val="3C484E"/>
                </a:solidFill>
                <a:effectLst/>
                <a:highlight>
                  <a:srgbClr val="FFFFFF"/>
                </a:highlight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。</a:t>
            </a:r>
            <a:endParaRPr lang="zh-TW" altLang="zh-TW" sz="1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24539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6A0F575-C4A5-CA6E-3BA5-FB7FA8365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感受亡靈節氣氛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CEF9144A-102A-0487-AD9B-F48842B6E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b="1" u="sng" kern="1800" dirty="0" err="1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hlinkClick r:id="rId2"/>
              </a:rPr>
              <a:t>小孩會怕嗎？全城都是骷髏頭</a:t>
            </a:r>
            <a:r>
              <a:rPr lang="en-US" altLang="zh-TW" sz="2800" b="1" u="sng" kern="180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altLang="zh-TW" sz="2800" b="1" u="sng" kern="180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Segoe UI Symbol" panose="020B0502040204020203" pitchFamily="34" charset="0"/>
                <a:ea typeface="新細明體" panose="02020500000000000000" pitchFamily="18" charset="-120"/>
                <a:cs typeface="Segoe UI Symbol" panose="020B0502040204020203" pitchFamily="34" charset="0"/>
                <a:hlinkClick r:id="rId2"/>
              </a:rPr>
              <a:t>💀</a:t>
            </a:r>
            <a:r>
              <a:rPr lang="en-US" altLang="zh-TW" sz="2800" b="1" u="sng" kern="180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altLang="zh-TW" sz="2800" b="1" u="sng" kern="1800" dirty="0" err="1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hlinkClick r:id="rId2"/>
              </a:rPr>
              <a:t>闖入別人家墓園會被趕走嗎</a:t>
            </a:r>
            <a:r>
              <a:rPr lang="en-US" altLang="zh-TW" sz="2800" b="1" u="sng" kern="180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hlinkClick r:id="rId2"/>
              </a:rPr>
              <a:t>？｜</a:t>
            </a:r>
            <a:r>
              <a:rPr lang="en-US" altLang="zh-TW" sz="2800" b="1" u="sng" kern="1800" dirty="0" err="1">
                <a:solidFill>
                  <a:srgbClr val="0F0F0F"/>
                </a:solidFill>
                <a:effectLst/>
                <a:highlight>
                  <a:srgbClr val="FFFFFF"/>
                </a:highlight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  <a:hlinkClick r:id="rId2"/>
              </a:rPr>
              <a:t>墨西哥亡靈節「可可夜總會」真實場景｜豬豬隊友</a:t>
            </a:r>
            <a:r>
              <a:rPr lang="en-US" altLang="zh-TW" sz="2800" b="1" u="sng" kern="180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  <a:hlinkClick r:id="rId2"/>
              </a:rPr>
              <a:t> Scott &amp; Wendy</a:t>
            </a:r>
            <a:endParaRPr lang="zh-TW" altLang="zh-TW" sz="20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14594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474024D-16C1-BCDE-6AFE-ACD9F06B5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5000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                亡靈節</a:t>
            </a:r>
            <a:r>
              <a:rPr lang="en-US" altLang="zh-TW" sz="5000" b="1" dirty="0">
                <a:solidFill>
                  <a:srgbClr val="0F0F0F"/>
                </a:solidFill>
                <a:highlight>
                  <a:srgbClr val="FFFFFF"/>
                </a:highlight>
                <a:latin typeface="Roboto" panose="02000000000000000000" pitchFamily="2" charset="0"/>
              </a:rPr>
              <a:t>-</a:t>
            </a:r>
            <a:r>
              <a:rPr lang="zh-TW" altLang="en-US" sz="5000" b="1" dirty="0">
                <a:solidFill>
                  <a:srgbClr val="0F0F0F"/>
                </a:solidFill>
                <a:highlight>
                  <a:srgbClr val="FFFFFF"/>
                </a:highlight>
                <a:latin typeface="Roboto" panose="02000000000000000000" pitchFamily="2" charset="0"/>
              </a:rPr>
              <a:t>知識趣</a:t>
            </a:r>
            <a:r>
              <a:rPr lang="en-US" altLang="zh-TW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/>
            </a:r>
            <a:br>
              <a:rPr lang="en-US" altLang="zh-TW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CB30FA3F-8B8D-A836-5B69-172CF2A51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【</a:t>
            </a:r>
            <a:r>
              <a:rPr lang="zh-TW" altLang="en-US" dirty="0">
                <a:hlinkClick r:id="rId2"/>
              </a:rPr>
              <a:t>亡靈節不可不知的十件事</a:t>
            </a:r>
            <a:r>
              <a:rPr lang="en-US" altLang="zh-TW" dirty="0">
                <a:hlinkClick r:id="rId2"/>
              </a:rPr>
              <a:t>】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3"/>
              </a:rPr>
              <a:t>摯愛的親人不曾離開！　墨西哥亡靈節另類詮釋死亡</a:t>
            </a:r>
            <a:endParaRPr lang="en-US" altLang="zh-TW" b="1" i="0" dirty="0">
              <a:solidFill>
                <a:srgbClr val="0F0F0F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endParaRPr lang="en-US" altLang="zh-TW" b="1" dirty="0">
              <a:solidFill>
                <a:srgbClr val="0F0F0F"/>
              </a:solidFill>
              <a:highlight>
                <a:srgbClr val="FFFFFF"/>
              </a:highlight>
              <a:latin typeface="Roboto" panose="02000000000000000000" pitchFamily="2" charset="0"/>
            </a:endParaRPr>
          </a:p>
          <a:p>
            <a:r>
              <a:rPr lang="zh-TW" altLang="en-US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4"/>
              </a:rPr>
              <a:t>骷髏</a:t>
            </a:r>
            <a:r>
              <a:rPr lang="en-US" altLang="zh-TW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4"/>
              </a:rPr>
              <a:t>.</a:t>
            </a:r>
            <a:r>
              <a:rPr lang="zh-TW" altLang="en-US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4"/>
              </a:rPr>
              <a:t>蠟燭</a:t>
            </a:r>
            <a:r>
              <a:rPr lang="en-US" altLang="zh-TW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4"/>
              </a:rPr>
              <a:t>.</a:t>
            </a:r>
            <a:r>
              <a:rPr lang="zh-TW" altLang="en-US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4"/>
              </a:rPr>
              <a:t>萬壽菊 墨西哥亡靈節來了！扮成「卡翠娜」參加大遊行吧</a:t>
            </a:r>
            <a:endParaRPr lang="zh-TW" altLang="en-US" b="1" i="0" dirty="0">
              <a:solidFill>
                <a:srgbClr val="0F0F0F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endParaRPr lang="zh-TW" altLang="en-US" b="1" i="0" dirty="0">
              <a:solidFill>
                <a:srgbClr val="0F0F0F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9383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990BFF1-A2B5-A1A7-DD5B-D2FC8ADD8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電影可可夜總會</a:t>
            </a:r>
            <a:r>
              <a:rPr lang="en-US" altLang="zh-TW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(Coco)-</a:t>
            </a:r>
            <a:r>
              <a:rPr lang="zh-TW" altLang="en-US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描繪亡靈節</a:t>
            </a:r>
            <a:br>
              <a:rPr lang="zh-TW" altLang="en-US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03FABF1-E420-CC08-4CF8-0263CCF44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2"/>
              </a:rPr>
              <a:t>【</a:t>
            </a:r>
            <a:r>
              <a:rPr lang="zh-TW" altLang="en-US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2"/>
              </a:rPr>
              <a:t>奧斯卡最佳動畫片</a:t>
            </a:r>
            <a:r>
              <a:rPr lang="en-US" altLang="zh-TW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2"/>
              </a:rPr>
              <a:t>】</a:t>
            </a:r>
            <a:r>
              <a:rPr lang="zh-TW" altLang="en-US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2"/>
              </a:rPr>
              <a:t>可可夜總會簡介</a:t>
            </a:r>
            <a:r>
              <a:rPr lang="en-US" altLang="zh-TW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2"/>
              </a:rPr>
              <a:t>- </a:t>
            </a:r>
            <a:r>
              <a:rPr lang="zh-TW" altLang="en-US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2"/>
              </a:rPr>
              <a:t>沒人想要被遺忘</a:t>
            </a:r>
            <a:endParaRPr lang="zh-TW" altLang="en-US" b="1" i="0" dirty="0">
              <a:solidFill>
                <a:srgbClr val="0F0F0F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endParaRPr lang="en-US" altLang="zh-TW" b="1" i="0" dirty="0">
              <a:solidFill>
                <a:srgbClr val="0F0F0F"/>
              </a:solidFill>
              <a:effectLst/>
              <a:highlight>
                <a:srgbClr val="FFFFFF"/>
              </a:highlight>
              <a:latin typeface="Roboto" panose="02000000000000000000" pitchFamily="2" charset="0"/>
              <a:hlinkClick r:id="rId3"/>
            </a:endParaRPr>
          </a:p>
          <a:p>
            <a:r>
              <a:rPr lang="zh-TW" altLang="en-US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3"/>
              </a:rPr>
              <a:t>可可夜總會</a:t>
            </a:r>
            <a:r>
              <a:rPr lang="en-US" altLang="zh-TW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3"/>
              </a:rPr>
              <a:t>(Coco)</a:t>
            </a:r>
            <a:r>
              <a:rPr lang="zh-TW" altLang="en-US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3"/>
              </a:rPr>
              <a:t>主題曲 </a:t>
            </a:r>
            <a:r>
              <a:rPr lang="en-US" altLang="zh-TW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3"/>
              </a:rPr>
              <a:t>Remember me </a:t>
            </a:r>
            <a:r>
              <a:rPr lang="zh-TW" altLang="en-US" b="1" i="0" dirty="0">
                <a:solidFill>
                  <a:srgbClr val="0F0F0F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  <a:hlinkClick r:id="rId3"/>
              </a:rPr>
              <a:t>勿忘我</a:t>
            </a:r>
            <a:endParaRPr lang="zh-TW" altLang="en-US" b="1" i="0" dirty="0">
              <a:solidFill>
                <a:srgbClr val="0F0F0F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2270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EE364AC-EAF9-858C-06CF-2F0FCBB3F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000" b="0" i="0" dirty="0">
                <a:effectLst/>
                <a:highlight>
                  <a:srgbClr val="F7F7F7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關於亡靈節：你知道多少？</a:t>
            </a:r>
            <a:br>
              <a:rPr lang="zh-TW" altLang="en-US" sz="5000" b="0" i="0" dirty="0">
                <a:effectLst/>
                <a:highlight>
                  <a:srgbClr val="F7F7F7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709CBF5-7B89-E47B-1953-D1E10996E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altLang="zh-TW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Q1.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 什麼是亡靈節？</a:t>
            </a:r>
          </a:p>
          <a:p>
            <a:pPr algn="l"/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生命慶典，向逝去的親人致敬</a:t>
            </a:r>
          </a:p>
          <a:p>
            <a:pPr algn="l"/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為生活而設的文化活動</a:t>
            </a:r>
          </a:p>
          <a:p>
            <a:pPr algn="l"/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墨西哥的國定假日</a:t>
            </a:r>
          </a:p>
          <a:p>
            <a:pPr algn="l"/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以上所有內容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4971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EE364AC-EAF9-858C-06CF-2F0FCBB3F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關於亡靈節：你知道多少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709CBF5-7B89-E47B-1953-D1E10996E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Q2. </a:t>
            </a:r>
            <a:r>
              <a:rPr lang="zh-TW" altLang="en-US" sz="3500" b="0" i="0" dirty="0">
                <a:effectLst/>
                <a:latin typeface="Times New Roman" panose="02020603050405020304" pitchFamily="18" charset="0"/>
              </a:rPr>
              <a:t>哪個國家與亡靈節關係最密切？</a:t>
            </a:r>
          </a:p>
          <a:p>
            <a:pPr algn="l"/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墨西哥</a:t>
            </a:r>
          </a:p>
          <a:p>
            <a:pPr algn="l"/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西班牙</a:t>
            </a:r>
          </a:p>
          <a:p>
            <a:pPr algn="l"/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巴西</a:t>
            </a:r>
          </a:p>
          <a:p>
            <a:pPr algn="l"/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法國</a:t>
            </a:r>
          </a:p>
          <a:p>
            <a:endParaRPr lang="zh-TW" altLang="en-US" sz="3500" dirty="0"/>
          </a:p>
        </p:txBody>
      </p:sp>
    </p:spTree>
    <p:extLst>
      <p:ext uri="{BB962C8B-B14F-4D97-AF65-F5344CB8AC3E}">
        <p14:creationId xmlns:p14="http://schemas.microsoft.com/office/powerpoint/2010/main" val="3124729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D75EF6E-6B43-E2A5-4E3F-8AE424ACD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關於亡靈節：你知道多少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ACC5A15-AAED-E3BB-F102-426924B26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altLang="zh-TW" sz="3500" b="0" i="0" dirty="0">
                <a:effectLst/>
                <a:latin typeface="Times New Roman" panose="02020603050405020304" pitchFamily="18" charset="0"/>
              </a:rPr>
              <a:t>Q3: </a:t>
            </a:r>
            <a:r>
              <a:rPr lang="zh-TW" altLang="en-US" sz="3500" b="0" i="0" dirty="0">
                <a:effectLst/>
                <a:latin typeface="Times New Roman" panose="02020603050405020304" pitchFamily="18" charset="0"/>
              </a:rPr>
              <a:t>在亡靈節期間用來裝潢祭壇和墳墓的傳統花卉是什麼？</a:t>
            </a:r>
          </a:p>
          <a:p>
            <a:pPr algn="l"/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玫瑰</a:t>
            </a:r>
          </a:p>
          <a:p>
            <a:pPr algn="l"/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雛菊</a:t>
            </a:r>
          </a:p>
          <a:p>
            <a:pPr algn="l"/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向日葵</a:t>
            </a:r>
          </a:p>
          <a:p>
            <a:pPr algn="l"/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萬壽菊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1602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D75EF6E-6B43-E2A5-4E3F-8AE424ACD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關於亡靈節：你知道多少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ACC5A15-AAED-E3BB-F102-426924B26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altLang="zh-TW" sz="3500" b="0" i="0" dirty="0">
                <a:effectLst/>
                <a:latin typeface="Times New Roman" panose="02020603050405020304" pitchFamily="18" charset="0"/>
              </a:rPr>
              <a:t>Q4: </a:t>
            </a:r>
            <a:r>
              <a:rPr lang="zh-TW" altLang="en-US" sz="3500" b="0" i="0" dirty="0">
                <a:effectLst/>
                <a:latin typeface="Times New Roman" panose="02020603050405020304" pitchFamily="18" charset="0"/>
              </a:rPr>
              <a:t>糖頭骨在亡靈節有什麼意義？</a:t>
            </a:r>
          </a:p>
          <a:p>
            <a:pPr algn="l"/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他們每個人都代表著逝去的親人</a:t>
            </a:r>
          </a:p>
          <a:p>
            <a:pPr algn="l"/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它們被用來供奉亡靈</a:t>
            </a:r>
          </a:p>
          <a:p>
            <a:pPr algn="l"/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它們是裝潢性物品</a:t>
            </a:r>
          </a:p>
          <a:p>
            <a:pPr algn="l"/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sz="35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以上所有內容</a:t>
            </a:r>
          </a:p>
          <a:p>
            <a:r>
              <a:rPr lang="zh-TW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1245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D75EF6E-6B43-E2A5-4E3F-8AE424ACD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關於亡靈節：你知道多少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ACC5A15-AAED-E3BB-F102-426924B26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altLang="zh-TW" b="0" i="0" dirty="0">
                <a:effectLst/>
                <a:latin typeface="Times New Roman" panose="02020603050405020304" pitchFamily="18" charset="0"/>
              </a:rPr>
              <a:t>Q5: </a:t>
            </a:r>
            <a:r>
              <a:rPr lang="zh-TW" altLang="en-US" b="0" i="0" dirty="0">
                <a:effectLst/>
                <a:latin typeface="Times New Roman" panose="02020603050405020304" pitchFamily="18" charset="0"/>
              </a:rPr>
              <a:t>通常在亡靈節製作和食用的麵包叫什麼名字？</a:t>
            </a:r>
          </a:p>
          <a:p>
            <a:pPr algn="l"/>
            <a:r>
              <a:rPr lang="zh-TW" altLang="en-US" sz="28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死者麵包（潘</a:t>
            </a:r>
            <a:r>
              <a:rPr lang="en-US" altLang="zh-TW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·</a:t>
            </a:r>
            <a:r>
              <a:rPr lang="zh-TW" altLang="en-US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德</a:t>
            </a:r>
            <a:r>
              <a:rPr lang="en-US" altLang="zh-TW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·</a:t>
            </a:r>
            <a:r>
              <a:rPr lang="zh-TW" altLang="en-US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穆爾托）</a:t>
            </a:r>
          </a:p>
          <a:p>
            <a:pPr algn="l"/>
            <a:r>
              <a:rPr lang="zh-TW" altLang="en-US" sz="28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白麵包</a:t>
            </a:r>
          </a:p>
          <a:p>
            <a:pPr algn="l"/>
            <a:r>
              <a:rPr lang="zh-TW" altLang="en-US" sz="28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油條</a:t>
            </a:r>
          </a:p>
          <a:p>
            <a:pPr algn="l"/>
            <a:r>
              <a:rPr lang="zh-TW" altLang="en-US" sz="2800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zh-TW" altLang="en-US" b="0" i="0" dirty="0">
                <a:solidFill>
                  <a:srgbClr val="000000"/>
                </a:solidFill>
                <a:effectLst/>
                <a:highlight>
                  <a:srgbClr val="F7F7F7"/>
                </a:highlight>
                <a:latin typeface="Times New Roman" panose="02020603050405020304" pitchFamily="18" charset="0"/>
              </a:rPr>
              <a:t>牛角麵包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0922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關於亡靈節：你知道多少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4000" dirty="0" err="1" smtClean="0">
                <a:ea typeface="標楷體" panose="03000509000000000000" pitchFamily="65" charset="-120"/>
              </a:rPr>
              <a:t>Q6</a:t>
            </a:r>
            <a:r>
              <a:rPr lang="en-US" altLang="zh-TW" sz="4000" dirty="0" smtClean="0">
                <a:ea typeface="標楷體" panose="03000509000000000000" pitchFamily="65" charset="-120"/>
              </a:rPr>
              <a:t>:</a:t>
            </a:r>
            <a:r>
              <a:rPr lang="zh-TW" altLang="en-US" sz="4000" dirty="0" smtClean="0">
                <a:ea typeface="標楷體" panose="03000509000000000000" pitchFamily="65" charset="-120"/>
              </a:rPr>
              <a:t> 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墨西哥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人相信何日為「幼靈節</a:t>
            </a:r>
            <a:r>
              <a:rPr lang="zh-TW" altLang="en-US" sz="400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400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solidFill>
                  <a:srgbClr val="000000"/>
                </a:solidFill>
                <a:highlight>
                  <a:srgbClr val="F7F7F7"/>
                </a:highlight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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. 10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31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</a:p>
          <a:p>
            <a:r>
              <a:rPr lang="zh-TW" altLang="en-US" sz="4000" dirty="0">
                <a:solidFill>
                  <a:srgbClr val="000000"/>
                </a:solidFill>
                <a:highlight>
                  <a:srgbClr val="F7F7F7"/>
                </a:highlight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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. 11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</a:p>
          <a:p>
            <a:r>
              <a:rPr lang="zh-TW" altLang="en-US" sz="4000" dirty="0">
                <a:solidFill>
                  <a:srgbClr val="000000"/>
                </a:solidFill>
                <a:highlight>
                  <a:srgbClr val="F7F7F7"/>
                </a:highlight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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. 11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24717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F7BA0B6-E2E6-24BB-B686-4E715EA4A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亡靈節是甚麼</a:t>
            </a:r>
            <a:r>
              <a:rPr lang="en-US" altLang="zh-TW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502F7B2-4202-48D6-57EE-155CF9CD3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是家人和朋友團聚在一起，</a:t>
            </a:r>
            <a:r>
              <a:rPr lang="zh-TW" altLang="zh-TW" sz="2500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為亡者祈福的日子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5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2500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在墨西哥，亡靈節是一個重要的節日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5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慶祝活動時間為</a:t>
            </a:r>
            <a:r>
              <a:rPr lang="en-US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31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日至</a:t>
            </a:r>
            <a:r>
              <a:rPr lang="en-US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11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日，與天主教假期諸聖節（</a:t>
            </a:r>
            <a:r>
              <a:rPr lang="en-US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11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日）和追思亡者節（</a:t>
            </a:r>
            <a:r>
              <a:rPr lang="en-US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11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日）相同。</a:t>
            </a:r>
            <a:endParaRPr lang="en-US" altLang="zh-TW" sz="25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但真正的亡靈節只有</a:t>
            </a:r>
            <a:r>
              <a:rPr lang="en-US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11</a:t>
            </a:r>
            <a:r>
              <a:rPr lang="zh-TW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月</a:t>
            </a:r>
            <a:r>
              <a:rPr lang="en-US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</a:t>
            </a:r>
            <a:r>
              <a:rPr lang="zh-TW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日和</a:t>
            </a:r>
            <a:r>
              <a:rPr lang="en-US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11</a:t>
            </a:r>
            <a:r>
              <a:rPr lang="zh-TW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月</a:t>
            </a:r>
            <a:r>
              <a:rPr lang="en-US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2</a:t>
            </a:r>
            <a:r>
              <a:rPr lang="zh-TW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日兩天。</a:t>
            </a:r>
            <a:r>
              <a:rPr lang="en-US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11</a:t>
            </a:r>
            <a:r>
              <a:rPr lang="zh-TW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月</a:t>
            </a:r>
            <a:r>
              <a:rPr lang="en-US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</a:t>
            </a:r>
            <a:r>
              <a:rPr lang="zh-TW" altLang="zh-TW" sz="3000" b="1" u="sng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日</a:t>
            </a:r>
            <a:r>
              <a:rPr lang="en-US" altLang="zh-TW" sz="3000" b="1" u="sng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『</a:t>
            </a:r>
            <a:r>
              <a:rPr lang="zh-TW" altLang="zh-TW" sz="3000" b="1" u="sng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幼</a:t>
            </a:r>
            <a:r>
              <a:rPr lang="zh-TW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靈</a:t>
            </a:r>
            <a:r>
              <a:rPr lang="zh-TW" altLang="zh-TW" sz="3000" b="1" u="sng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節</a:t>
            </a:r>
            <a:r>
              <a:rPr lang="en-US" altLang="zh-TW" sz="3000" b="1" u="sng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』</a:t>
            </a:r>
            <a:r>
              <a:rPr lang="zh-TW" altLang="zh-TW" sz="3000" b="1" u="sng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是</a:t>
            </a:r>
            <a:r>
              <a:rPr lang="zh-TW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懷念逝去的</a:t>
            </a:r>
            <a:r>
              <a:rPr lang="zh-TW" altLang="zh-TW" sz="3000" b="1" u="sng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小孩</a:t>
            </a:r>
            <a:r>
              <a:rPr lang="zh-TW" altLang="en-US" sz="3000" b="1" u="sng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；</a:t>
            </a:r>
            <a:r>
              <a:rPr lang="en-US" altLang="zh-TW" sz="3000" b="1" u="sng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11</a:t>
            </a:r>
            <a:r>
              <a:rPr lang="zh-TW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月</a:t>
            </a:r>
            <a:r>
              <a:rPr lang="en-US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2</a:t>
            </a:r>
            <a:r>
              <a:rPr lang="zh-TW" altLang="zh-TW" sz="3000" b="1" u="sng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日</a:t>
            </a:r>
            <a:r>
              <a:rPr lang="en-US" altLang="zh-TW" sz="3000" b="1" u="sng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『</a:t>
            </a:r>
            <a:r>
              <a:rPr lang="zh-TW" altLang="zh-TW" sz="3000" b="1" u="sng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成</a:t>
            </a:r>
            <a:r>
              <a:rPr lang="zh-TW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靈</a:t>
            </a:r>
            <a:r>
              <a:rPr lang="zh-TW" altLang="zh-TW" sz="3000" b="1" u="sng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節</a:t>
            </a:r>
            <a:r>
              <a:rPr lang="en-US" altLang="zh-TW" sz="3000" b="1" u="sng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』</a:t>
            </a:r>
            <a:r>
              <a:rPr lang="zh-TW" altLang="zh-TW" sz="3000" b="1" u="sng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則</a:t>
            </a:r>
            <a:r>
              <a:rPr lang="zh-TW" altLang="zh-TW" sz="3000" b="1" u="sng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懷念逝去的大人</a:t>
            </a:r>
            <a:endParaRPr lang="en-US" altLang="zh-TW" sz="3000" kern="100" dirty="0"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傳統的紀念方式為搭建私人祭壇，擺放有</a:t>
            </a:r>
            <a:r>
              <a:rPr lang="zh-TW" altLang="zh-TW" sz="2500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糖骷髏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2500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萬壽菊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zh-TW" altLang="zh-TW" sz="2500" kern="10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逝者生前喜愛的食物</a:t>
            </a:r>
            <a:r>
              <a:rPr lang="zh-TW" altLang="zh-TW" sz="2500" kern="1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，並攜帶這些物品前往墓地祭奠逝者。</a:t>
            </a:r>
            <a:endParaRPr lang="en-US" altLang="zh-TW" sz="25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7485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B494EB3-8B6F-BAA3-CB30-3AFE39FF5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亡靈節的慶祝活動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697B077-2305-FCCA-A92E-0B119B163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2954"/>
            <a:ext cx="10515600" cy="4524009"/>
          </a:xfrm>
        </p:spPr>
        <p:txBody>
          <a:bodyPr/>
          <a:lstStyle/>
          <a:p>
            <a:r>
              <a:rPr lang="zh-TW" altLang="zh-TW" sz="3000" dirty="0">
                <a:solidFill>
                  <a:srgbClr val="3C484E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雖然正式的日期只有兩天，但前兩、三週就已經可以看到街道上開始準備亡靈節的布置</a:t>
            </a:r>
            <a:endParaRPr lang="en-US" altLang="zh-TW" sz="3000" dirty="0">
              <a:solidFill>
                <a:srgbClr val="3C484E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zh-TW" altLang="zh-TW" sz="3000" dirty="0">
                <a:solidFill>
                  <a:srgbClr val="3C484E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日期接近萬聖節，先前常被誤以為是墨西哥的萬聖節。不由於亡靈節的過與其說是萬聖節，</a:t>
            </a:r>
            <a:r>
              <a:rPr lang="zh-TW" altLang="zh-TW" sz="3000" b="1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它的概念更類似中華文化的鬼月或是清明節</a:t>
            </a:r>
            <a:r>
              <a:rPr lang="zh-TW" altLang="zh-TW" sz="3000" dirty="0">
                <a:solidFill>
                  <a:srgbClr val="3C484E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  <a:endParaRPr lang="en-US" altLang="zh-TW" sz="3000" dirty="0">
              <a:solidFill>
                <a:srgbClr val="3C484E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zh-TW" altLang="zh-TW" sz="3000" kern="0" dirty="0">
                <a:solidFill>
                  <a:srgbClr val="3C484E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據說在亡靈節這兩天，逝者的靈魂會暫時回到人間與他們的親人朋友團聚。於是，到處可見墨西哥家家戶戶擺起祭壇，上面放滿食物、飲料、剪紙、蠟燭、鮮花歡迎逝者的歸來，街道上比往常更加色彩繽紛。</a:t>
            </a:r>
            <a:endParaRPr lang="zh-TW" altLang="zh-TW" sz="3000" kern="100" dirty="0">
              <a:effectLst/>
              <a:highlight>
                <a:srgbClr val="FFFFFF"/>
              </a:highlight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98338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291E268-79A7-734E-1CC9-811BEA311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zh-TW" sz="5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Segoe UI" panose="020B0502040204020203" pitchFamily="34" charset="0"/>
              </a:rPr>
              <a:t>人類無形文化資產的亡靈節</a:t>
            </a:r>
            <a:r>
              <a:rPr lang="zh-TW" altLang="zh-TW" sz="50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zh-TW" altLang="zh-TW" sz="50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TW" altLang="en-US" sz="5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0D19A2F-002E-0A17-044A-280B0BC22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500" dirty="0">
                <a:solidFill>
                  <a:srgbClr val="3C484E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因為亡靈節獨特的風情和習俗，於</a:t>
            </a:r>
            <a:r>
              <a:rPr lang="en-US" altLang="zh-TW" sz="2500" dirty="0">
                <a:solidFill>
                  <a:srgbClr val="3C484E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 </a:t>
            </a:r>
            <a:r>
              <a:rPr lang="en-US" altLang="zh-TW" sz="30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2008 </a:t>
            </a:r>
            <a:r>
              <a:rPr lang="zh-TW" altLang="zh-TW" sz="30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年被聯合國教科文組織列為人類無形文化資產</a:t>
            </a:r>
            <a:r>
              <a:rPr lang="zh-TW" altLang="zh-TW" sz="2500" dirty="0">
                <a:solidFill>
                  <a:srgbClr val="3C484E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。</a:t>
            </a:r>
            <a:endParaRPr lang="en-US" altLang="zh-TW" sz="2500" dirty="0">
              <a:solidFill>
                <a:srgbClr val="3C484E"/>
              </a:solidFill>
              <a:effectLst/>
              <a:latin typeface="Georgia" panose="020405020504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endParaRPr lang="en-US" altLang="zh-TW" sz="2500" dirty="0">
              <a:solidFill>
                <a:srgbClr val="3C484E"/>
              </a:solidFill>
              <a:latin typeface="Georgia" panose="02040502050405020303" pitchFamily="18" charset="0"/>
              <a:ea typeface="新細明體" panose="02020500000000000000" pitchFamily="18" charset="-120"/>
            </a:endParaRPr>
          </a:p>
          <a:p>
            <a:r>
              <a:rPr lang="zh-TW" altLang="zh-TW" sz="2500" dirty="0">
                <a:solidFill>
                  <a:srgbClr val="3C484E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亡靈節的起源來自於阿茲提克文化，他們相信死亡並不是生命的尾聲，僅是下一段生命的開端；靈魂不曾消逝，那麼又何必為了逝者而哭泣呢？</a:t>
            </a:r>
            <a:endParaRPr lang="en-US" altLang="zh-TW" sz="2500" dirty="0">
              <a:solidFill>
                <a:srgbClr val="3C484E"/>
              </a:solidFill>
              <a:effectLst/>
              <a:latin typeface="Georgia" panose="020405020504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endParaRPr lang="en-US" altLang="zh-TW" sz="2500" dirty="0">
              <a:solidFill>
                <a:srgbClr val="3C484E"/>
              </a:solidFill>
              <a:latin typeface="Georgia" panose="02040502050405020303" pitchFamily="18" charset="0"/>
              <a:ea typeface="新細明體" panose="02020500000000000000" pitchFamily="18" charset="-120"/>
            </a:endParaRPr>
          </a:p>
          <a:p>
            <a:r>
              <a:rPr lang="zh-TW" altLang="zh-TW" sz="2500" dirty="0">
                <a:solidFill>
                  <a:srgbClr val="3C484E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因此古代的阿茲提克就以浮誇的服飾、音樂、慶典來紀念亡者。對墨西哥人而言，除了是對於死亡的釋懷，也是對於生命的致敬。</a:t>
            </a:r>
            <a:endParaRPr lang="en-US" altLang="zh-TW" sz="2500" dirty="0">
              <a:solidFill>
                <a:srgbClr val="3C484E"/>
              </a:solidFill>
              <a:effectLst/>
              <a:latin typeface="Georgia" panose="020405020504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endParaRPr lang="en-US" altLang="zh-TW" sz="2500" dirty="0">
              <a:solidFill>
                <a:srgbClr val="3C484E"/>
              </a:solidFill>
              <a:latin typeface="Georgia" panose="02040502050405020303" pitchFamily="18" charset="0"/>
              <a:ea typeface="新細明體" panose="02020500000000000000" pitchFamily="18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45132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CE3107B-D9DE-0EBA-9C64-EE5C19C7B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5000" dirty="0">
                <a:solidFill>
                  <a:srgbClr val="090A0B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egoe UI" panose="020B0502040204020203" pitchFamily="34" charset="0"/>
              </a:rPr>
              <a:t>亡靈節限定點心</a:t>
            </a:r>
            <a:endParaRPr lang="zh-TW" altLang="en-US" sz="5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DDC419E-C929-5621-D1C0-56ABD0799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spcBef>
                <a:spcPts val="600"/>
              </a:spcBef>
              <a:spcAft>
                <a:spcPts val="240"/>
              </a:spcAft>
            </a:pPr>
            <a:r>
              <a:rPr lang="zh-TW" altLang="zh-TW" sz="3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Segoe UI" panose="020B0502040204020203" pitchFamily="34" charset="0"/>
              </a:rPr>
              <a:t>死人麵包（</a:t>
            </a:r>
            <a:r>
              <a:rPr lang="en-US" altLang="zh-TW" sz="3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Pan de </a:t>
            </a:r>
            <a:r>
              <a:rPr lang="en-US" altLang="zh-TW" sz="3000" b="1" kern="0" dirty="0" err="1">
                <a:solidFill>
                  <a:srgbClr val="090A0B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muerto</a:t>
            </a:r>
            <a:r>
              <a:rPr lang="zh-TW" altLang="zh-TW" sz="3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Segoe UI" panose="020B0502040204020203" pitchFamily="34" charset="0"/>
              </a:rPr>
              <a:t>）</a:t>
            </a:r>
            <a:r>
              <a:rPr lang="en-US" altLang="zh-TW" sz="3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Segoe UI" panose="020B0502040204020203" pitchFamily="34" charset="0"/>
              </a:rPr>
              <a:t>:</a:t>
            </a:r>
            <a:r>
              <a:rPr lang="zh-TW" altLang="en-US" sz="3000" b="0" i="0" dirty="0">
                <a:effectLst/>
                <a:highlight>
                  <a:srgbClr val="F3F2EE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是一種</a:t>
            </a:r>
            <a:r>
              <a:rPr lang="zh-TW" altLang="en-US" sz="3000" b="0" i="0" dirty="0">
                <a:solidFill>
                  <a:srgbClr val="FF0000"/>
                </a:solidFill>
                <a:effectLst/>
                <a:highlight>
                  <a:srgbClr val="F3F2EE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甜麵包</a:t>
            </a:r>
            <a:r>
              <a:rPr lang="zh-TW" altLang="en-US" sz="3000" b="0" i="0" dirty="0">
                <a:effectLst/>
                <a:highlight>
                  <a:srgbClr val="F3F2EE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，由雞蛋、牛奶與麵粉製成，</a:t>
            </a:r>
            <a:r>
              <a:rPr lang="zh-TW" altLang="en-US" sz="3000" b="0" i="0" dirty="0">
                <a:solidFill>
                  <a:srgbClr val="FF0000"/>
                </a:solidFill>
                <a:effectLst/>
                <a:highlight>
                  <a:srgbClr val="F3F2EE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造型會做成圓形</a:t>
            </a:r>
            <a:r>
              <a:rPr lang="zh-TW" altLang="en-US" sz="3000" b="0" i="0" dirty="0">
                <a:effectLst/>
                <a:highlight>
                  <a:srgbClr val="F3F2EE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，上面則會用人類手指骨頭形狀的麵團裝飾，或再加上一顆顆的小麵團，象徵死亡女神為生者流下的淚珠</a:t>
            </a:r>
            <a:endParaRPr lang="en-US" altLang="zh-TW" sz="3000" b="1" kern="0" dirty="0">
              <a:effectLst/>
              <a:highlight>
                <a:srgbClr val="FFFFFF"/>
              </a:highlight>
              <a:latin typeface="標楷體" panose="03000509000000000000" pitchFamily="65" charset="-120"/>
              <a:ea typeface="標楷體" panose="03000509000000000000" pitchFamily="65" charset="-120"/>
              <a:cs typeface="Segoe UI" panose="020B0502040204020203" pitchFamily="34" charset="0"/>
            </a:endParaRPr>
          </a:p>
          <a:p>
            <a:pPr fontAlgn="base">
              <a:spcBef>
                <a:spcPts val="600"/>
              </a:spcBef>
              <a:spcAft>
                <a:spcPts val="240"/>
              </a:spcAft>
            </a:pPr>
            <a:endParaRPr lang="en-US" altLang="zh-TW" sz="3000" b="1" kern="0" dirty="0">
              <a:solidFill>
                <a:srgbClr val="090A0B"/>
              </a:solidFill>
              <a:effectLst/>
              <a:highlight>
                <a:srgbClr val="FFFFFF"/>
              </a:highlight>
              <a:latin typeface="標楷體" panose="03000509000000000000" pitchFamily="65" charset="-120"/>
              <a:ea typeface="標楷體" panose="03000509000000000000" pitchFamily="65" charset="-120"/>
              <a:cs typeface="Segoe UI" panose="020B0502040204020203" pitchFamily="34" charset="0"/>
            </a:endParaRPr>
          </a:p>
          <a:p>
            <a:pPr fontAlgn="base">
              <a:spcBef>
                <a:spcPts val="600"/>
              </a:spcBef>
              <a:spcAft>
                <a:spcPts val="240"/>
              </a:spcAft>
            </a:pPr>
            <a:r>
              <a:rPr lang="zh-TW" altLang="zh-TW" sz="3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Segoe UI" panose="020B0502040204020203" pitchFamily="34" charset="0"/>
              </a:rPr>
              <a:t>糖骷髏（</a:t>
            </a:r>
            <a:r>
              <a:rPr lang="en-US" altLang="zh-TW" sz="3000" b="1" kern="0" dirty="0" err="1">
                <a:solidFill>
                  <a:srgbClr val="090A0B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calaveritas</a:t>
            </a:r>
            <a:r>
              <a:rPr lang="en-US" altLang="zh-TW" sz="3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de </a:t>
            </a:r>
            <a:r>
              <a:rPr lang="en-US" altLang="zh-TW" sz="3000" b="1" kern="0" dirty="0" err="1">
                <a:solidFill>
                  <a:srgbClr val="090A0B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azúcar</a:t>
            </a:r>
            <a:r>
              <a:rPr lang="en-US" altLang="zh-TW" sz="3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3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Segoe UI" panose="020B0502040204020203" pitchFamily="34" charset="0"/>
              </a:rPr>
              <a:t>）</a:t>
            </a:r>
            <a:r>
              <a:rPr lang="en-US" altLang="zh-TW" sz="3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Segoe UI" panose="020B0502040204020203" pitchFamily="34" charset="0"/>
              </a:rPr>
              <a:t>:</a:t>
            </a:r>
            <a:r>
              <a:rPr lang="zh-TW" altLang="en-US" sz="3000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上頭撒著糖粉的骨頭造型</a:t>
            </a:r>
            <a:r>
              <a:rPr lang="zh-TW" altLang="en-US" sz="3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和中間有個圓的傳統設計，與殖民地的歷史背景息息相關，這象徵著那些在前西班牙時期所犧牲的人們。根據傳說，一節一節的骨頭造型代表四肢，而圓則是心臟和頭部的象徵</a:t>
            </a:r>
            <a:endParaRPr lang="zh-TW" altLang="zh-TW" sz="3000" kern="100" dirty="0">
              <a:effectLst/>
              <a:highlight>
                <a:srgbClr val="FFFFFF"/>
              </a:highlight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756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106FE3B-438C-16F6-DCD3-B0168DA8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base">
              <a:spcBef>
                <a:spcPts val="600"/>
              </a:spcBef>
              <a:spcAft>
                <a:spcPts val="240"/>
              </a:spcAft>
            </a:pPr>
            <a:r>
              <a:rPr lang="zh-TW" altLang="zh-TW" sz="50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zh-TW" altLang="zh-TW" sz="50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zh-TW" altLang="zh-TW" sz="5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Segoe UI" panose="020B0502040204020203" pitchFamily="34" charset="0"/>
              </a:rPr>
              <a:t>爭奇鬥艷的祭壇（</a:t>
            </a:r>
            <a:r>
              <a:rPr lang="en-US" altLang="zh-TW" sz="5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Altar / Ofrenda</a:t>
            </a:r>
            <a:r>
              <a:rPr lang="zh-TW" altLang="zh-TW" sz="5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Segoe UI" panose="020B0502040204020203" pitchFamily="34" charset="0"/>
              </a:rPr>
              <a:t>）</a:t>
            </a:r>
            <a:r>
              <a:rPr lang="zh-TW" altLang="zh-TW" sz="50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zh-TW" altLang="zh-TW" sz="50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TW" altLang="en-US" sz="5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337F285-0930-9DD2-D7E1-149E77F6B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2500" kern="0" dirty="0">
                <a:solidFill>
                  <a:srgbClr val="3C484E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祭壇上擺設著所有祭拜亡者的東西，標準配備會有照片、蠟燭、剪紙、鮮花、糖骷髏、食物（死人麵包、玉米粽等）、飲料（龍舌蘭酒）等。</a:t>
            </a:r>
            <a:endParaRPr lang="en-US" altLang="zh-TW" sz="2500" kern="0" dirty="0">
              <a:solidFill>
                <a:srgbClr val="3C484E"/>
              </a:solidFill>
              <a:effectLst/>
              <a:highlight>
                <a:srgbClr val="FFFFFF"/>
              </a:highlight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endParaRPr lang="en-US" altLang="zh-TW" sz="2500" kern="0" dirty="0">
              <a:solidFill>
                <a:srgbClr val="3C484E"/>
              </a:solidFill>
              <a:effectLst/>
              <a:highlight>
                <a:srgbClr val="FFFFFF"/>
              </a:highlight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zh-TW" altLang="zh-TW" sz="2500" kern="0" dirty="0">
                <a:solidFill>
                  <a:srgbClr val="3C484E"/>
                </a:solidFill>
                <a:effectLst/>
                <a:highlight>
                  <a:srgbClr val="FFFFFF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現今因為越來越多人從世界各地前來體驗亡靈節，除了一般住戶的祭壇外，還有舉辦巨型祭壇的設計競賽，成了非常有趣的創意展現！</a:t>
            </a:r>
            <a:endParaRPr lang="zh-TW" altLang="zh-TW" sz="2500" kern="100" dirty="0">
              <a:effectLst/>
              <a:highlight>
                <a:srgbClr val="FFFFFF"/>
              </a:highlight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6435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9C31519-9C63-5326-B622-AC6A38336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5000" b="1" dirty="0">
                <a:solidFill>
                  <a:srgbClr val="090A0B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Segoe UI" panose="020B0502040204020203" pitchFamily="34" charset="0"/>
              </a:rPr>
              <a:t>逝者的引路燈</a:t>
            </a:r>
            <a:endParaRPr lang="zh-TW" altLang="en-US" sz="5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F0E1F70-61AF-7CFE-04BE-0AE8984A6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000" b="1" dirty="0">
                <a:solidFill>
                  <a:srgbClr val="090A0B"/>
                </a:solidFill>
                <a:effectLst/>
                <a:ea typeface="標楷體" panose="03000509000000000000" pitchFamily="65" charset="-120"/>
                <a:cs typeface="Segoe UI" panose="020B0502040204020203" pitchFamily="34" charset="0"/>
              </a:rPr>
              <a:t>萬壽菊（</a:t>
            </a:r>
            <a:r>
              <a:rPr lang="en-US" altLang="zh-TW" sz="3000" b="1" dirty="0" err="1">
                <a:solidFill>
                  <a:srgbClr val="090A0B"/>
                </a:solidFill>
                <a:effectLst/>
                <a:ea typeface="標楷體" panose="03000509000000000000" pitchFamily="65" charset="-120"/>
              </a:rPr>
              <a:t>Cempasúchil</a:t>
            </a:r>
            <a:r>
              <a:rPr lang="zh-TW" altLang="zh-TW" sz="3000" b="1" dirty="0">
                <a:solidFill>
                  <a:srgbClr val="090A0B"/>
                </a:solidFill>
                <a:effectLst/>
                <a:ea typeface="標楷體" panose="03000509000000000000" pitchFamily="65" charset="-120"/>
                <a:cs typeface="Segoe UI" panose="020B0502040204020203" pitchFamily="34" charset="0"/>
              </a:rPr>
              <a:t>）</a:t>
            </a:r>
            <a:endParaRPr lang="en-US" altLang="zh-TW" sz="3000" b="1" dirty="0">
              <a:solidFill>
                <a:srgbClr val="090A0B"/>
              </a:solidFill>
              <a:effectLst/>
              <a:ea typeface="標楷體" panose="03000509000000000000" pitchFamily="65" charset="-120"/>
              <a:cs typeface="Segoe UI" panose="020B0502040204020203" pitchFamily="34" charset="0"/>
            </a:endParaRPr>
          </a:p>
          <a:p>
            <a:endParaRPr lang="en-US" altLang="zh-TW" sz="3000" b="1" dirty="0">
              <a:solidFill>
                <a:srgbClr val="090A0B"/>
              </a:solidFill>
              <a:ea typeface="標楷體" panose="03000509000000000000" pitchFamily="65" charset="-120"/>
              <a:cs typeface="Segoe UI" panose="020B0502040204020203" pitchFamily="34" charset="0"/>
            </a:endParaRPr>
          </a:p>
          <a:p>
            <a:r>
              <a:rPr lang="zh-TW" altLang="zh-TW" sz="3000" kern="0" dirty="0">
                <a:solidFill>
                  <a:srgbClr val="3C484E"/>
                </a:solidFill>
                <a:effectLst/>
                <a:highlight>
                  <a:srgbClr val="FFFFFF"/>
                </a:highlight>
                <a:ea typeface="標楷體" panose="03000509000000000000" pitchFamily="65" charset="-120"/>
                <a:cs typeface="新細明體" panose="02020500000000000000" pitchFamily="18" charset="-120"/>
              </a:rPr>
              <a:t>逝者回到人間的路遙遠漫長，黃澄澄的萬壽菊好似一盞盞明燈，帶領著逝者回到家裡與親人團聚。因此許多地方的萬壽菊會從門口沿路撒進家裡，幫逝者指引回家的路</a:t>
            </a:r>
            <a:endParaRPr lang="zh-TW" altLang="zh-TW" sz="3000" kern="100" dirty="0">
              <a:effectLst/>
              <a:highlight>
                <a:srgbClr val="FFFFFF"/>
              </a:highlight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zh-TW" altLang="en-US" sz="3000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9746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A78F6E9-9C8E-9B4E-1D5C-61B57BA4B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62" y="412017"/>
            <a:ext cx="10515600" cy="1325563"/>
          </a:xfrm>
        </p:spPr>
        <p:txBody>
          <a:bodyPr>
            <a:noAutofit/>
          </a:bodyPr>
          <a:lstStyle/>
          <a:p>
            <a:r>
              <a:rPr lang="zh-TW" altLang="en-US" sz="5000" b="1" kern="0" dirty="0" smtClean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Segoe UI" panose="020B0502040204020203" pitchFamily="34" charset="0"/>
              </a:rPr>
              <a:t> </a:t>
            </a:r>
            <a:r>
              <a:rPr lang="zh-TW" altLang="zh-TW" sz="5000" b="1" kern="0" dirty="0" smtClean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Segoe UI" panose="020B0502040204020203" pitchFamily="34" charset="0"/>
              </a:rPr>
              <a:t>剪紙</a:t>
            </a:r>
            <a:r>
              <a:rPr lang="zh-TW" altLang="zh-TW" sz="5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Segoe UI" panose="020B0502040204020203" pitchFamily="34" charset="0"/>
              </a:rPr>
              <a:t>藝術（</a:t>
            </a:r>
            <a:r>
              <a:rPr lang="en-US" altLang="zh-TW" sz="5000" b="1" kern="0" dirty="0" err="1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Papel</a:t>
            </a:r>
            <a:r>
              <a:rPr lang="en-US" altLang="zh-TW" sz="5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picado</a:t>
            </a:r>
            <a:r>
              <a:rPr lang="zh-TW" altLang="zh-TW" sz="50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Segoe UI" panose="020B0502040204020203" pitchFamily="34" charset="0"/>
              </a:rPr>
              <a:t>）</a:t>
            </a:r>
            <a:r>
              <a:rPr lang="zh-TW" altLang="zh-TW" sz="50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zh-TW" altLang="zh-TW" sz="50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TW" altLang="en-US" sz="5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DC477BA-C8F4-D0B1-C871-6639B0249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000" dirty="0">
                <a:solidFill>
                  <a:srgbClr val="3C484E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細緻的剪紙是墨西哥四處常見的布置，其實除了亡靈節以外的時間也會出現在小城鎮或是餐廳等作為裝飾。不過在亡靈節，剪紙會特別出現骷髏的圖案，其中也有特殊的代表意義，由於剪紙很輕薄，隨風搖曳，象徵人生無常</a:t>
            </a: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20814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B82425E-390C-E161-3D59-92A7ABC91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5000" b="1" dirty="0">
                <a:solidFill>
                  <a:srgbClr val="090A0B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Segoe UI" panose="020B0502040204020203" pitchFamily="34" charset="0"/>
              </a:rPr>
              <a:t>冥界使者</a:t>
            </a:r>
            <a:endParaRPr lang="zh-TW" altLang="en-US" sz="5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723C488-B7D8-1AC9-1EE9-A3A470888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18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Segoe UI" panose="020B0502040204020203" pitchFamily="34" charset="0"/>
              </a:rPr>
              <a:t>無毛犬（</a:t>
            </a:r>
            <a:r>
              <a:rPr lang="en-US" altLang="zh-TW" sz="18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Xoloitzcuintli</a:t>
            </a:r>
            <a:r>
              <a:rPr lang="zh-TW" altLang="zh-TW" sz="1800" b="1" kern="0" dirty="0">
                <a:solidFill>
                  <a:srgbClr val="090A0B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Segoe UI" panose="020B0502040204020203" pitchFamily="34" charset="0"/>
              </a:rPr>
              <a:t>）</a:t>
            </a:r>
            <a:endParaRPr lang="en-US" altLang="zh-TW" sz="1800" b="1" kern="0" dirty="0">
              <a:solidFill>
                <a:srgbClr val="090A0B"/>
              </a:solidFill>
              <a:effectLst/>
              <a:highlight>
                <a:srgbClr val="FFFFFF"/>
              </a:highlight>
              <a:latin typeface="Segoe UI" panose="020B0502040204020203" pitchFamily="34" charset="0"/>
              <a:ea typeface="新細明體" panose="02020500000000000000" pitchFamily="18" charset="-120"/>
              <a:cs typeface="Segoe UI" panose="020B0502040204020203" pitchFamily="34" charset="0"/>
            </a:endParaRPr>
          </a:p>
          <a:p>
            <a:endParaRPr lang="zh-TW" altLang="zh-TW" sz="1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sz="1800" dirty="0">
                <a:solidFill>
                  <a:srgbClr val="3C484E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其實無毛犬在墨西哥是地位崇高的動物，牠在亡靈節期間可以帶著逝者度過冥界與人間的界線。因此也有一說，如果傷害或虐待無毛犬，下輩子也就得不到牠們的幫忙，無法回到世間與親友們團聚。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57587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1147</Words>
  <Application>Microsoft Office PowerPoint</Application>
  <PresentationFormat>自訂</PresentationFormat>
  <Paragraphs>87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Office 佈景主題</vt:lpstr>
      <vt:lpstr>墨西哥‧亡靈節 （西班牙語：El Día de los Muertos）</vt:lpstr>
      <vt:lpstr>        亡靈節是甚麼?</vt:lpstr>
      <vt:lpstr>亡靈節的慶祝活動</vt:lpstr>
      <vt:lpstr>人類無形文化資產的亡靈節 </vt:lpstr>
      <vt:lpstr>亡靈節限定點心</vt:lpstr>
      <vt:lpstr> 爭奇鬥艷的祭壇（Altar / Ofrenda） </vt:lpstr>
      <vt:lpstr>逝者的引路燈</vt:lpstr>
      <vt:lpstr> 剪紙藝術（Papel picado） </vt:lpstr>
      <vt:lpstr>冥界使者</vt:lpstr>
      <vt:lpstr>臉部彩繪（Catrín / Catrina） </vt:lpstr>
      <vt:lpstr>感受亡靈節氣氛</vt:lpstr>
      <vt:lpstr>                亡靈節-知識趣 </vt:lpstr>
      <vt:lpstr>電影可可夜總會(Coco)-描繪亡靈節 </vt:lpstr>
      <vt:lpstr>關於亡靈節：你知道多少？ </vt:lpstr>
      <vt:lpstr>關於亡靈節：你知道多少?</vt:lpstr>
      <vt:lpstr>關於亡靈節：你知道多少?</vt:lpstr>
      <vt:lpstr>關於亡靈節：你知道多少?</vt:lpstr>
      <vt:lpstr>關於亡靈節：你知道多少?</vt:lpstr>
      <vt:lpstr>關於亡靈節：你知道多少?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亡靈節 （西班牙語：El Día de los Muertos）</dc:title>
  <dc:creator>競傑 黃</dc:creator>
  <cp:lastModifiedBy>建興</cp:lastModifiedBy>
  <cp:revision>10</cp:revision>
  <dcterms:created xsi:type="dcterms:W3CDTF">2024-06-04T15:03:10Z</dcterms:created>
  <dcterms:modified xsi:type="dcterms:W3CDTF">2024-06-06T07:07:00Z</dcterms:modified>
</cp:coreProperties>
</file>