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  <p:sldId id="268" r:id="rId1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94660"/>
  </p:normalViewPr>
  <p:slideViewPr>
    <p:cSldViewPr snapToGrid="0">
      <p:cViewPr>
        <p:scale>
          <a:sx n="66" d="100"/>
          <a:sy n="66" d="100"/>
        </p:scale>
        <p:origin x="-678" y="-8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1385A7B0-6BFC-B224-3B2C-AFAA1A234F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="" xmlns:a16="http://schemas.microsoft.com/office/drawing/2014/main" id="{FFEE8D8C-ED73-CDBD-2100-2E80F02F75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77EAAF1E-0AD9-26AA-7C6C-74A3D278D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24C2-B621-4D12-AEA1-CB4031FFEDF0}" type="datetimeFigureOut">
              <a:rPr lang="zh-TW" altLang="en-US" smtClean="0"/>
              <a:t>2024/6/6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17C7EA57-A066-E6E2-061F-0505873AB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5EB60BB7-6A49-6737-DE9C-904DF51EC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74E1D-957A-4F1B-BC42-2CA26AF86E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908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8DFDAA2A-929E-0515-ACFD-78A345993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="" xmlns:a16="http://schemas.microsoft.com/office/drawing/2014/main" id="{A66D60F8-8669-78B6-7A81-61453B279C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A3EDA104-BA79-5396-25BA-7D9A382CD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24C2-B621-4D12-AEA1-CB4031FFEDF0}" type="datetimeFigureOut">
              <a:rPr lang="zh-TW" altLang="en-US" smtClean="0"/>
              <a:t>2024/6/6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B2BA4D40-B6C1-FE6A-6909-5BE68D776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4C4069BE-DE06-B30D-BD8F-0364D7821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74E1D-957A-4F1B-BC42-2CA26AF86E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9302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="" xmlns:a16="http://schemas.microsoft.com/office/drawing/2014/main" id="{9FC65A0C-BCD5-5E3E-5FF9-53301DF0AC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="" xmlns:a16="http://schemas.microsoft.com/office/drawing/2014/main" id="{3FEEE49A-0D51-63D7-797D-B10315962B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DFA72CF1-5FCB-C522-5759-B308FB38D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24C2-B621-4D12-AEA1-CB4031FFEDF0}" type="datetimeFigureOut">
              <a:rPr lang="zh-TW" altLang="en-US" smtClean="0"/>
              <a:t>2024/6/6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48C7090C-D634-4EBE-4921-E8B81A1C6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BA2C64C0-6C5D-6AE3-A674-56F7EE394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74E1D-957A-4F1B-BC42-2CA26AF86E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6375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017D5B07-031F-82DF-C94F-5F3011B33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0D38B236-3D5A-F9A9-BE8D-65439C5D07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AC7BB8B1-14DC-F8DF-92BF-3E79CE3B8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24C2-B621-4D12-AEA1-CB4031FFEDF0}" type="datetimeFigureOut">
              <a:rPr lang="zh-TW" altLang="en-US" smtClean="0"/>
              <a:t>2024/6/6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A91D211E-D910-A332-43E8-55BC1CF2F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F3D2207A-508D-C236-AF29-2B4FBC3CE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74E1D-957A-4F1B-BC42-2CA26AF86E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1353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4B017F4A-419E-150A-CB8A-64B90D52A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="" xmlns:a16="http://schemas.microsoft.com/office/drawing/2014/main" id="{A826E5E8-B04D-F7B9-6B4D-1531A80CD9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CBE4AF73-3621-715D-4DEF-21EB7A430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24C2-B621-4D12-AEA1-CB4031FFEDF0}" type="datetimeFigureOut">
              <a:rPr lang="zh-TW" altLang="en-US" smtClean="0"/>
              <a:t>2024/6/6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7995408B-9727-EDD7-0BCC-C0AC1FCEC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78B32CD4-1C97-23A0-B002-3A50038F4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74E1D-957A-4F1B-BC42-2CA26AF86E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0099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B20126DC-1D4B-3C71-D076-DDB9CF24B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99E72F8E-4CCC-0054-2ED7-56CCE83295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="" xmlns:a16="http://schemas.microsoft.com/office/drawing/2014/main" id="{5DAE3F3D-E476-862F-C774-0A7164C09C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="" xmlns:a16="http://schemas.microsoft.com/office/drawing/2014/main" id="{38183D98-7E58-1618-D668-DA23EC585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24C2-B621-4D12-AEA1-CB4031FFEDF0}" type="datetimeFigureOut">
              <a:rPr lang="zh-TW" altLang="en-US" smtClean="0"/>
              <a:t>2024/6/6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="" xmlns:a16="http://schemas.microsoft.com/office/drawing/2014/main" id="{C554D913-64EB-A343-9F4D-738DAFABC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="" xmlns:a16="http://schemas.microsoft.com/office/drawing/2014/main" id="{A7CE024D-A42B-BD4D-35B4-67FC4CAE2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74E1D-957A-4F1B-BC42-2CA26AF86E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2243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75F79521-00C4-74E9-2BA8-9CA7CDE29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="" xmlns:a16="http://schemas.microsoft.com/office/drawing/2014/main" id="{442F94DD-EA84-8918-1FCA-8B8D14AE9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="" xmlns:a16="http://schemas.microsoft.com/office/drawing/2014/main" id="{A3BB0D53-D395-F730-5D28-17B4C0142A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="" xmlns:a16="http://schemas.microsoft.com/office/drawing/2014/main" id="{226A33C4-99C7-E4E7-9CCC-2A870E08F4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="" xmlns:a16="http://schemas.microsoft.com/office/drawing/2014/main" id="{9A1715A4-F06D-368E-1675-0FA36E31C0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="" xmlns:a16="http://schemas.microsoft.com/office/drawing/2014/main" id="{21D90D2C-13FC-3D06-8A23-0A1302526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24C2-B621-4D12-AEA1-CB4031FFEDF0}" type="datetimeFigureOut">
              <a:rPr lang="zh-TW" altLang="en-US" smtClean="0"/>
              <a:t>2024/6/6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="" xmlns:a16="http://schemas.microsoft.com/office/drawing/2014/main" id="{3BB78995-9EAE-19A5-312D-E342003A6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="" xmlns:a16="http://schemas.microsoft.com/office/drawing/2014/main" id="{8AFCAABB-D313-CADD-3CC3-F41D5A101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74E1D-957A-4F1B-BC42-2CA26AF86E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1961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D1E3F830-E590-9ACC-FFBA-27649DDF5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="" xmlns:a16="http://schemas.microsoft.com/office/drawing/2014/main" id="{3B781B06-219D-9504-30FE-372D38CB6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24C2-B621-4D12-AEA1-CB4031FFEDF0}" type="datetimeFigureOut">
              <a:rPr lang="zh-TW" altLang="en-US" smtClean="0"/>
              <a:t>2024/6/6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="" xmlns:a16="http://schemas.microsoft.com/office/drawing/2014/main" id="{A75FB048-75DE-660E-947B-6B714DF6A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="" xmlns:a16="http://schemas.microsoft.com/office/drawing/2014/main" id="{99771C45-9173-ABF2-ACAC-059C5AE6D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74E1D-957A-4F1B-BC42-2CA26AF86E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6610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="" xmlns:a16="http://schemas.microsoft.com/office/drawing/2014/main" id="{A51EEFAD-22BE-4F79-331C-F3454201D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24C2-B621-4D12-AEA1-CB4031FFEDF0}" type="datetimeFigureOut">
              <a:rPr lang="zh-TW" altLang="en-US" smtClean="0"/>
              <a:t>2024/6/6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="" xmlns:a16="http://schemas.microsoft.com/office/drawing/2014/main" id="{1D196CB1-0084-0D24-30BA-D36606023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="" xmlns:a16="http://schemas.microsoft.com/office/drawing/2014/main" id="{2B27F184-5F4B-2803-B77E-CAD968F65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74E1D-957A-4F1B-BC42-2CA26AF86E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3931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61CB2C46-F8A9-5216-2BB8-CE8F9DAF3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D1F15B2A-7178-101B-3128-1D613FD35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="" xmlns:a16="http://schemas.microsoft.com/office/drawing/2014/main" id="{C5E159D4-4467-C9A1-0C9D-519A9B62B4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="" xmlns:a16="http://schemas.microsoft.com/office/drawing/2014/main" id="{7889BF2B-F342-4C83-2A24-936A0231F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24C2-B621-4D12-AEA1-CB4031FFEDF0}" type="datetimeFigureOut">
              <a:rPr lang="zh-TW" altLang="en-US" smtClean="0"/>
              <a:t>2024/6/6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="" xmlns:a16="http://schemas.microsoft.com/office/drawing/2014/main" id="{CA2FB262-6A4D-F186-77D5-F73C5BF48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="" xmlns:a16="http://schemas.microsoft.com/office/drawing/2014/main" id="{8DDE2BA2-1B7D-F043-5B07-9A226373F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74E1D-957A-4F1B-BC42-2CA26AF86E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4663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E1081819-70C7-1DBA-4FF0-767F35B8F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="" xmlns:a16="http://schemas.microsoft.com/office/drawing/2014/main" id="{0EDAE652-BB3A-4C64-5A71-624C191FDB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="" xmlns:a16="http://schemas.microsoft.com/office/drawing/2014/main" id="{8854CE7D-60C6-691D-25FD-EC00C2D5C1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="" xmlns:a16="http://schemas.microsoft.com/office/drawing/2014/main" id="{CE14C9CA-D368-B083-689A-EFF70EED0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24C2-B621-4D12-AEA1-CB4031FFEDF0}" type="datetimeFigureOut">
              <a:rPr lang="zh-TW" altLang="en-US" smtClean="0"/>
              <a:t>2024/6/6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="" xmlns:a16="http://schemas.microsoft.com/office/drawing/2014/main" id="{238FABEE-607B-B0FF-AB48-EBEAAC01A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="" xmlns:a16="http://schemas.microsoft.com/office/drawing/2014/main" id="{271D7C44-A6C3-3C93-4D39-F63F2EAFC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74E1D-957A-4F1B-BC42-2CA26AF86E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1074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="" xmlns:a16="http://schemas.microsoft.com/office/drawing/2014/main" id="{B7821A20-3FA3-2EFB-D87A-6CDE0A498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="" xmlns:a16="http://schemas.microsoft.com/office/drawing/2014/main" id="{37099F3A-EC78-ACE9-2F50-71C85CBF49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D65FB89C-91C7-95A8-1A89-15F5EE8E5C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824C2-B621-4D12-AEA1-CB4031FFEDF0}" type="datetimeFigureOut">
              <a:rPr lang="zh-TW" altLang="en-US" smtClean="0"/>
              <a:t>2024/6/6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AEFFD5FB-2500-0F9D-6C5E-52D36F2EAE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CBD7EC67-27A0-FB76-A958-E194D1BD97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74E1D-957A-4F1B-BC42-2CA26AF86E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580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jonJnLx4qQ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oqG_cpxVdk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maps/place/%E7%BE%A9%E5%A4%A7%E5%88%A9%E5%A8%81%E5%B0%BC%E6%96%AF%E7%9C%81%E5%A8%81%E5%B0%BC%E6%96%AF/@45.3093869,12.3490001,10z/data=!4m6!3m5!1s0x477eb1daf1d63d89:0x7ba3c6f0bd92102f!8m2!3d45.440379!4d12.3159547!16zL20vMDdfcGY?authuser=0&amp;entry=tt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maps/place/%E7%B8%BD%E7%9D%A3%E5%AE%AE/@45.4337072,12.3378145,17z/data=!3m1!4b1!4m6!3m5!1s0x477eb1d76e418489:0xb809d204dcca74d1!8m2!3d45.4337035!4d12.3403894!16zL20vMHE0MXo?authuser=0&amp;entry=ttu" TargetMode="External"/><Relationship Id="rId2" Type="http://schemas.openxmlformats.org/officeDocument/2006/relationships/hyperlink" Target="https://www.google.com/maps/place/%E8%81%96%E9%A6%AC%E7%88%BE%E8%B0%B7%E8%81%96%E6%AE%BF%E5%AE%97%E4%B8%BB%E6%95%99%E5%BA%A7%E5%A0%82/@45.4337072,12.3378145,17z/data=!4m14!1m7!3m6!1s0x477eb1d76e418489:0xb809d204dcca74d1!2z57i9552j5a6u!8m2!3d45.4337035!4d12.3403894!16zL20vMHE0MXo!3m5!1s0x477eb1d764526cbf:0xa12d52783aca205!8m2!3d45.4345606!4d12.3397124!16zL20vMDFkXzU1?authuser=0&amp;entry=ttu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WU9SUNZECuY" TargetMode="External"/><Relationship Id="rId4" Type="http://schemas.openxmlformats.org/officeDocument/2006/relationships/hyperlink" Target="https://www.google.com/maps/place/%E9%87%8C%E9%98%BF%E7%88%BE%E6%89%98%E6%A9%8B/@45.4379559,12.3346714,17.75z/data=!4m6!3m5!1s0x477eb1c7faa33a3b:0x732011a1298ecc89!8m2!3d45.4379842!4d12.335898!16zL20vMDN2c2x6?authuser=0&amp;entry=ttu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1Wtlm-3uMTM" TargetMode="External"/><Relationship Id="rId2" Type="http://schemas.openxmlformats.org/officeDocument/2006/relationships/hyperlink" Target="https://www.youtube.com/watch?v=z_2FRQrvlg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maps/place/%E7%B8%BD%E7%9D%A3%E5%AE%AE/@45.4337072,12.3378145,17z/data=!3m1!4b1!4m6!3m5!1s0x477eb1d76e418489:0xb809d204dcca74d1!8m2!3d45.4337035!4d12.3403894!16zL20vMHE0MXo?authuser=0&amp;entry=ttu" TargetMode="External"/><Relationship Id="rId2" Type="http://schemas.openxmlformats.org/officeDocument/2006/relationships/hyperlink" Target="https://www.google.com/maps/place/%E8%81%96%E9%A6%AC%E7%88%BE%E8%B0%B7%E8%81%96%E6%AE%BF%E5%AE%97%E4%B8%BB%E6%95%99%E5%BA%A7%E5%A0%82/@45.4337072,12.3378145,17z/data=!4m14!1m7!3m6!1s0x477eb1d76e418489:0xb809d204dcca74d1!2z57i9552j5a6u!8m2!3d45.4337035!4d12.3403894!16zL20vMHE0MXo!3m5!1s0x477eb1d764526cbf:0xa12d52783aca205!8m2!3d45.4345606!4d12.3397124!16zL20vMDFkXzU1?authuser=0&amp;entry=tt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oogle.com/maps/place/%E9%87%8C%E9%98%BF%E7%88%BE%E6%89%98%E6%A9%8B/@45.4379559,12.3346714,17.75z/data=!4m6!3m5!1s0x477eb1c7faa33a3b:0x732011a1298ecc89!8m2!3d45.4379842!4d12.335898!16zL20vMDN2c2x6?authuser=0&amp;entry=ttu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maps/place/%E5%A4%A7%E9%81%8B%E6%B2%B3/@45.4349585,12.3272932,18.5z/data=!4m14!1m7!3m6!1s0x477eb1cf9b80b6c1:0x7bc9f4c104616008!2z5aSn6YGL5rKz!8m2!3d45.4353957!4d12.3278853!16zL20vMDJfcGg5!3m5!1s0x477eb1cf9b80b6c1:0x7bc9f4c104616008!8m2!3d45.4353957!4d12.3278853!16zL20vMDJfcGg5?authuser=0&amp;entry=ttu" TargetMode="External"/><Relationship Id="rId2" Type="http://schemas.openxmlformats.org/officeDocument/2006/relationships/hyperlink" Target="https://www.google.com/maps/place/%E8%81%96%E9%A6%AC%E5%8F%AF%E5%BB%A3%E5%A0%B4/@45.4337163,12.338423,18.75z/data=!4m6!3m5!1s0x477eb1d76e418489:0x2d0bb9644fff61b!8m2!3d45.4341668!4d12.3384717!16zL20vMHByM24?authuser=0&amp;entry=tt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oogle.com/maps/place/%E7%A9%86%E6%8B%89%E8%AB%BE%E5%B3%B6/@45.4584438,12.3417663,15z/data=!3m1!4b1!4m6!3m5!1s0x477eb1fe1793f335:0xd64fc076e3f4b3!8m2!3d45.4589863!4d12.3523452!16zL20vMDFoOWYw?authuser=0&amp;entry=ttu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maps/place/%E5%98%86%E6%81%AF%E6%A9%8B/@45.4338773,12.340532,19.29z/data=!4m14!1m7!3m6!1s0x477eb1d7e32401c3:0x7ad5d63fdae814d0!2z5ZiG5oGv5qmL!8m2!3d45.4340496!4d12.3408544!16zL20vMDExenl6!3m5!1s0x477eb1d7e32401c3:0x7ad5d63fdae814d0!8m2!3d45.4340496!4d12.3408544!16zL20vMDExenl6?authuser=0&amp;entry=ttu" TargetMode="External"/><Relationship Id="rId2" Type="http://schemas.openxmlformats.org/officeDocument/2006/relationships/hyperlink" Target="https://www.google.com/maps/place/%E5%B8%83%E6%8B%89%E8%AB%BE%E5%B3%B6/@45.4853479,12.4146883,17z/data=!3m1!4b1!4m6!3m5!1s0x477eac52f73090a5:0x7dc660c352b117d2!8m2!3d45.4853906!4d12.4166562!16zL20vMDFoOWJ3?authuser=0&amp;entry=ttu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U9SUNZECuY" TargetMode="External"/><Relationship Id="rId2" Type="http://schemas.openxmlformats.org/officeDocument/2006/relationships/hyperlink" Target="https://www.youtube.com/watch?v=H7nC6-1h0mQ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7A0A8880-F4CA-BF3D-C005-F61C11BF67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5000" b="1" u="sng" kern="100" dirty="0" smtClean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hlinkClick r:id="rId2"/>
              </a:rPr>
              <a:t>義大利</a:t>
            </a:r>
            <a:r>
              <a:rPr lang="zh-TW" altLang="en-US" sz="5000" b="1" u="sng" kern="100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hlinkClick r:id="rId2"/>
              </a:rPr>
              <a:t>．</a:t>
            </a:r>
            <a:r>
              <a:rPr lang="en-US" altLang="zh-TW" sz="5000" b="1" u="sng" kern="100" dirty="0" err="1" smtClean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hlinkClick r:id="rId2"/>
              </a:rPr>
              <a:t>威尼斯</a:t>
            </a:r>
            <a:r>
              <a:rPr lang="en-US" altLang="zh-TW" sz="5000" b="1" u="sng" kern="100" dirty="0" err="1" smtClean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  <a:hlinkClick r:id="rId2"/>
              </a:rPr>
              <a:t>嘉年</a:t>
            </a:r>
            <a:r>
              <a:rPr lang="en-US" altLang="zh-TW" sz="5000" u="sng" kern="100" dirty="0" err="1" smtClean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  <a:hlinkClick r:id="rId2"/>
              </a:rPr>
              <a:t>華</a:t>
            </a:r>
            <a:endParaRPr lang="zh-TW" altLang="en-US" sz="5000" dirty="0"/>
          </a:p>
        </p:txBody>
      </p:sp>
      <p:sp>
        <p:nvSpPr>
          <p:cNvPr id="3" name="副標題 2">
            <a:extLst>
              <a:ext uri="{FF2B5EF4-FFF2-40B4-BE49-F238E27FC236}">
                <a16:creationId xmlns="" xmlns:a16="http://schemas.microsoft.com/office/drawing/2014/main" id="{C2CCAED6-A13A-42CB-1BB5-CD6F807E0D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68167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DD5CE0B7-264E-25E1-10E2-B2520590F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威尼斯知多少 </a:t>
            </a:r>
            <a:r>
              <a:rPr lang="en-US" altLang="zh-TW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-1</a:t>
            </a:r>
            <a:endParaRPr lang="zh-TW" altLang="en-US" sz="5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F5B44E61-B1E2-3833-96A6-E4EEA7158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zh-TW" sz="3900" dirty="0">
                <a:ea typeface="標楷體" panose="03000509000000000000" pitchFamily="65" charset="-120"/>
              </a:rPr>
              <a:t>Q1:</a:t>
            </a:r>
            <a:r>
              <a:rPr lang="zh-TW" altLang="en-US" sz="3900" dirty="0">
                <a:ea typeface="標楷體" panose="03000509000000000000" pitchFamily="65" charset="-120"/>
              </a:rPr>
              <a:t> 威尼斯在哪一個國家呢</a:t>
            </a:r>
            <a:r>
              <a:rPr lang="en-US" altLang="zh-TW" sz="3900" dirty="0" smtClean="0">
                <a:ea typeface="標楷體" panose="03000509000000000000" pitchFamily="65" charset="-120"/>
              </a:rPr>
              <a:t>?</a:t>
            </a:r>
          </a:p>
          <a:p>
            <a:endParaRPr lang="en-US" altLang="zh-TW" sz="3900" dirty="0">
              <a:ea typeface="標楷體" panose="03000509000000000000" pitchFamily="65" charset="-120"/>
            </a:endParaRPr>
          </a:p>
          <a:p>
            <a:r>
              <a:rPr lang="en-US" altLang="zh-TW" sz="3900" dirty="0">
                <a:ea typeface="標楷體" panose="03000509000000000000" pitchFamily="65" charset="-120"/>
              </a:rPr>
              <a:t>Q2:</a:t>
            </a:r>
            <a:r>
              <a:rPr lang="zh-TW" altLang="en-US" sz="3900" dirty="0">
                <a:ea typeface="標楷體" panose="03000509000000000000" pitchFamily="65" charset="-120"/>
              </a:rPr>
              <a:t> </a:t>
            </a:r>
            <a:r>
              <a:rPr lang="zh-TW" altLang="en-US" sz="3900" b="0" i="0" dirty="0">
                <a:effectLst/>
                <a:highlight>
                  <a:srgbClr val="FFFFFF"/>
                </a:highlight>
                <a:ea typeface="標楷體" panose="03000509000000000000" pitchFamily="65" charset="-120"/>
              </a:rPr>
              <a:t>威尼斯嘉年華會又稱為</a:t>
            </a:r>
            <a:r>
              <a:rPr lang="en-US" altLang="zh-TW" sz="3900" dirty="0">
                <a:highlight>
                  <a:srgbClr val="FFFFFF"/>
                </a:highlight>
                <a:ea typeface="標楷體" panose="03000509000000000000" pitchFamily="65" charset="-120"/>
              </a:rPr>
              <a:t> </a:t>
            </a:r>
            <a:r>
              <a:rPr lang="en-US" altLang="zh-TW" sz="3900" dirty="0" smtClean="0">
                <a:highlight>
                  <a:srgbClr val="FFFFFF"/>
                </a:highlight>
                <a:ea typeface="標楷體" panose="03000509000000000000" pitchFamily="65" charset="-120"/>
              </a:rPr>
              <a:t>______?</a:t>
            </a:r>
          </a:p>
          <a:p>
            <a:endParaRPr lang="en-US" altLang="zh-TW" sz="3900" dirty="0">
              <a:highlight>
                <a:srgbClr val="FFFFFF"/>
              </a:highlight>
              <a:ea typeface="標楷體" panose="03000509000000000000" pitchFamily="65" charset="-120"/>
            </a:endParaRPr>
          </a:p>
          <a:p>
            <a:r>
              <a:rPr lang="en-US" altLang="zh-TW" sz="3900" dirty="0">
                <a:highlight>
                  <a:srgbClr val="FFFFFF"/>
                </a:highlight>
                <a:ea typeface="標楷體" panose="03000509000000000000" pitchFamily="65" charset="-120"/>
              </a:rPr>
              <a:t>Q3:</a:t>
            </a:r>
            <a:r>
              <a:rPr lang="zh-TW" altLang="en-US" sz="3900" dirty="0">
                <a:highlight>
                  <a:srgbClr val="FFFFFF"/>
                </a:highlight>
                <a:ea typeface="標楷體" panose="03000509000000000000" pitchFamily="65" charset="-120"/>
              </a:rPr>
              <a:t> </a:t>
            </a:r>
            <a:r>
              <a:rPr lang="zh-TW" altLang="en-US" sz="39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ea typeface="標楷體" panose="03000509000000000000" pitchFamily="65" charset="-120"/>
              </a:rPr>
              <a:t>即將入獄服刑的犯人走過</a:t>
            </a:r>
            <a:r>
              <a:rPr lang="en-US" altLang="zh-TW" sz="39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ea typeface="標楷體" panose="03000509000000000000" pitchFamily="65" charset="-120"/>
              </a:rPr>
              <a:t>『</a:t>
            </a:r>
            <a:r>
              <a:rPr lang="zh-TW" altLang="en-US" sz="39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ea typeface="標楷體" panose="03000509000000000000" pitchFamily="65" charset="-120"/>
              </a:rPr>
              <a:t>這座橋</a:t>
            </a:r>
            <a:r>
              <a:rPr lang="en-US" altLang="zh-TW" sz="39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ea typeface="標楷體" panose="03000509000000000000" pitchFamily="65" charset="-120"/>
              </a:rPr>
              <a:t>』</a:t>
            </a:r>
            <a:r>
              <a:rPr lang="zh-TW" altLang="en-US" sz="39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ea typeface="標楷體" panose="03000509000000000000" pitchFamily="65" charset="-120"/>
              </a:rPr>
              <a:t>時，不禁發出嘆息聲，</a:t>
            </a:r>
            <a:endParaRPr lang="en-US" altLang="zh-TW" sz="3900" b="0" i="0" dirty="0">
              <a:solidFill>
                <a:srgbClr val="202124"/>
              </a:solidFill>
              <a:effectLst/>
              <a:highlight>
                <a:srgbClr val="FFFFFF"/>
              </a:highlight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9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ea typeface="標楷體" panose="03000509000000000000" pitchFamily="65" charset="-120"/>
              </a:rPr>
              <a:t>         走過了這一座小橋後，就開始了他的服監之生涯。</a:t>
            </a:r>
            <a:endParaRPr lang="en-US" altLang="zh-TW" sz="3900" b="0" i="0" dirty="0">
              <a:solidFill>
                <a:srgbClr val="202124"/>
              </a:solidFill>
              <a:effectLst/>
              <a:highlight>
                <a:srgbClr val="FFFFFF"/>
              </a:highlight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900" dirty="0">
                <a:solidFill>
                  <a:srgbClr val="202124"/>
                </a:solidFill>
                <a:highlight>
                  <a:srgbClr val="FFFFFF"/>
                </a:highlight>
                <a:ea typeface="標楷體" panose="03000509000000000000" pitchFamily="65" charset="-120"/>
              </a:rPr>
              <a:t>        </a:t>
            </a:r>
            <a:r>
              <a:rPr lang="en-US" altLang="zh-TW" sz="39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ea typeface="標楷體" panose="03000509000000000000" pitchFamily="65" charset="-120"/>
              </a:rPr>
              <a:t>『</a:t>
            </a:r>
            <a:r>
              <a:rPr lang="zh-TW" altLang="en-US" sz="39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ea typeface="標楷體" panose="03000509000000000000" pitchFamily="65" charset="-120"/>
              </a:rPr>
              <a:t>這座橋</a:t>
            </a:r>
            <a:r>
              <a:rPr lang="en-US" altLang="zh-TW" sz="39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ea typeface="標楷體" panose="03000509000000000000" pitchFamily="65" charset="-120"/>
              </a:rPr>
              <a:t>』</a:t>
            </a:r>
            <a:r>
              <a:rPr lang="zh-TW" altLang="en-US" sz="39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ea typeface="標楷體" panose="03000509000000000000" pitchFamily="65" charset="-120"/>
              </a:rPr>
              <a:t>的名字是 </a:t>
            </a:r>
            <a:r>
              <a:rPr lang="en-US" altLang="zh-TW" sz="39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ea typeface="標楷體" panose="03000509000000000000" pitchFamily="65" charset="-120"/>
              </a:rPr>
              <a:t>______?</a:t>
            </a:r>
          </a:p>
          <a:p>
            <a:pPr marL="0" indent="0">
              <a:buNone/>
            </a:pPr>
            <a:endParaRPr lang="en-US" altLang="zh-TW" sz="2500" b="0" i="0" dirty="0">
              <a:solidFill>
                <a:srgbClr val="202124"/>
              </a:solidFill>
              <a:effectLst/>
              <a:highlight>
                <a:srgbClr val="FFFFFF"/>
              </a:highlight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2800" b="0" i="0" dirty="0">
              <a:solidFill>
                <a:srgbClr val="202124"/>
              </a:solidFill>
              <a:effectLst/>
              <a:highlight>
                <a:srgbClr val="FFFFFF"/>
              </a:highlight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rgbClr val="202124"/>
                </a:solidFill>
                <a:highlight>
                  <a:srgbClr val="FFFFFF"/>
                </a:highlight>
                <a:latin typeface="Roboto" panose="02000000000000000000" pitchFamily="2" charset="0"/>
              </a:rPr>
              <a:t>        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52428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B803A6B8-3E61-9024-071C-49A6DA643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5766"/>
            <a:ext cx="10515600" cy="4351338"/>
          </a:xfrm>
        </p:spPr>
        <p:txBody>
          <a:bodyPr>
            <a:normAutofit/>
          </a:bodyPr>
          <a:lstStyle/>
          <a:p>
            <a:r>
              <a:rPr lang="zh-TW" altLang="en-US" sz="3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目前為止你</a:t>
            </a:r>
            <a:r>
              <a:rPr lang="zh-TW" altLang="en-US" sz="3500" dirty="0">
                <a:latin typeface="標楷體" panose="03000509000000000000" pitchFamily="65" charset="-120"/>
                <a:ea typeface="標楷體" panose="03000509000000000000" pitchFamily="65" charset="-120"/>
              </a:rPr>
              <a:t>對威尼斯印象最深刻的是甚麼呢</a:t>
            </a:r>
            <a:r>
              <a:rPr lang="en-US" altLang="zh-TW" sz="3500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r>
              <a:rPr lang="zh-TW" altLang="en-US" sz="35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35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5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請</a:t>
            </a:r>
            <a:r>
              <a:rPr lang="zh-TW" altLang="en-US" sz="3500" dirty="0">
                <a:latin typeface="標楷體" panose="03000509000000000000" pitchFamily="65" charset="-120"/>
                <a:ea typeface="標楷體" panose="03000509000000000000" pitchFamily="65" charset="-120"/>
              </a:rPr>
              <a:t>分享 </a:t>
            </a:r>
            <a:r>
              <a:rPr lang="en-US" altLang="zh-TW" sz="3500" dirty="0">
                <a:latin typeface="標楷體" panose="03000509000000000000" pitchFamily="65" charset="-120"/>
                <a:ea typeface="標楷體" panose="03000509000000000000" pitchFamily="65" charset="-120"/>
              </a:rPr>
              <a:t>……</a:t>
            </a:r>
          </a:p>
          <a:p>
            <a:endParaRPr lang="zh-TW" altLang="en-US" sz="35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標題 1">
            <a:extLst>
              <a:ext uri="{FF2B5EF4-FFF2-40B4-BE49-F238E27FC236}">
                <a16:creationId xmlns="" xmlns:a16="http://schemas.microsoft.com/office/drawing/2014/main" id="{0E84DB03-0947-29AD-7125-1C21C09E5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威尼斯知多少 </a:t>
            </a:r>
            <a:r>
              <a:rPr lang="en-US" altLang="zh-TW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-2</a:t>
            </a:r>
            <a:endParaRPr lang="zh-TW" altLang="en-US" sz="5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705620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2DF44C91-0E1A-6F39-B417-DE114E691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設計自己的</a:t>
            </a: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面具</a:t>
            </a:r>
            <a: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-1</a:t>
            </a:r>
            <a:endParaRPr lang="zh-TW" altLang="en-US" sz="5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F7C52F2B-F78C-4FEA-18CF-8F945C2BFB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500" b="1" i="0" u="sng" dirty="0">
                <a:solidFill>
                  <a:srgbClr val="13131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威尼斯面具節</a:t>
            </a:r>
            <a:r>
              <a:rPr lang="en-US" altLang="zh-TW" sz="3500" b="1" i="0" u="sng" dirty="0">
                <a:solidFill>
                  <a:srgbClr val="13131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(Carnival)</a:t>
            </a:r>
            <a:r>
              <a:rPr lang="zh-TW" altLang="en-US" sz="2500" b="0" i="0" dirty="0">
                <a:solidFill>
                  <a:srgbClr val="13131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最早可以追溯到距今一千年到八百年前，那時候很多貴族都想參加嘉年華會，但是礙於他們的身份，所以就戴上面具，久而久之，面具就成了身份平等的象徵，很多人也因為戴上面具，更可以表現自己真實的</a:t>
            </a:r>
            <a:r>
              <a:rPr lang="zh-TW" altLang="en-US" sz="2500" b="0" i="0" dirty="0" smtClean="0">
                <a:solidFill>
                  <a:srgbClr val="13131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一面</a:t>
            </a:r>
            <a:endParaRPr lang="en-US" altLang="zh-TW" sz="2500" b="0" i="0" dirty="0" smtClean="0">
              <a:solidFill>
                <a:srgbClr val="131313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2500" dirty="0">
              <a:solidFill>
                <a:srgbClr val="131313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500" b="1" i="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鏡食旅</a:t>
            </a:r>
            <a:r>
              <a:rPr lang="en-US" altLang="zh-TW" sz="3500" b="1" i="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》</a:t>
            </a:r>
            <a:r>
              <a:rPr lang="zh-TW" altLang="en-US" sz="3500" b="1" i="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威尼斯面具節與它的限定</a:t>
            </a:r>
            <a:r>
              <a:rPr lang="zh-TW" altLang="en-US" sz="3500" b="1" i="0" dirty="0" smtClean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甜點</a:t>
            </a:r>
            <a:endParaRPr lang="en-US" altLang="zh-TW" sz="3500" b="1" i="0" dirty="0" smtClean="0">
              <a:solidFill>
                <a:srgbClr val="0F0F0F"/>
              </a:solidFill>
              <a:effectLst/>
              <a:highlight>
                <a:srgbClr val="FFFFFF"/>
              </a:highligh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2500" b="1" i="0" dirty="0">
              <a:solidFill>
                <a:srgbClr val="0F0F0F"/>
              </a:solidFill>
              <a:effectLst/>
              <a:highlight>
                <a:srgbClr val="FFFFFF"/>
              </a:highligh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500" b="1" i="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設計屬於你自己的嘉年華面具</a:t>
            </a:r>
          </a:p>
          <a:p>
            <a:endParaRPr lang="en-US" altLang="zh-TW" b="0" i="0" dirty="0">
              <a:solidFill>
                <a:srgbClr val="131313"/>
              </a:solidFill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52142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>
            <a:extLst>
              <a:ext uri="{FF2B5EF4-FFF2-40B4-BE49-F238E27FC236}">
                <a16:creationId xmlns="" xmlns:a16="http://schemas.microsoft.com/office/drawing/2014/main" id="{2DF44C91-0E1A-6F39-B417-DE114E691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設計自己的</a:t>
            </a: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面具</a:t>
            </a:r>
            <a:r>
              <a:rPr lang="en-US" altLang="zh-TW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-2</a:t>
            </a:r>
            <a:endParaRPr lang="zh-TW" altLang="en-US" sz="5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25501" y="1872342"/>
            <a:ext cx="2495550" cy="319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內容版面配置區 2">
            <a:extLst>
              <a:ext uri="{FF2B5EF4-FFF2-40B4-BE49-F238E27FC236}">
                <a16:creationId xmlns="" xmlns:a16="http://schemas.microsoft.com/office/drawing/2014/main" id="{F7C52F2B-F78C-4FEA-18CF-8F945C2BFBEA}"/>
              </a:ext>
            </a:extLst>
          </p:cNvPr>
          <p:cNvSpPr txBox="1">
            <a:spLocks/>
          </p:cNvSpPr>
          <p:nvPr/>
        </p:nvSpPr>
        <p:spPr>
          <a:xfrm>
            <a:off x="838200" y="1828800"/>
            <a:ext cx="10515600" cy="43481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方式</a:t>
            </a: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sz="2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全臉空白面具</a:t>
            </a:r>
            <a:r>
              <a:rPr lang="en-US" altLang="zh-TW" sz="2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如右圖</a:t>
            </a:r>
            <a:r>
              <a:rPr lang="en-US" altLang="zh-TW" sz="2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endParaRPr lang="en-US" altLang="zh-TW" sz="25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</a:t>
            </a:r>
            <a:r>
              <a:rPr lang="en-US" altLang="zh-TW" sz="2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DIY </a:t>
            </a:r>
            <a:r>
              <a:rPr lang="zh-TW" altLang="en-US" sz="2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彩繪</a:t>
            </a:r>
            <a:r>
              <a:rPr lang="zh-TW" altLang="en-US" sz="2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面具 </a:t>
            </a:r>
          </a:p>
          <a:p>
            <a:endParaRPr lang="en-US" altLang="zh-TW" sz="2500" dirty="0" smtClean="0">
              <a:solidFill>
                <a:srgbClr val="131313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25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2500" dirty="0" smtClean="0">
              <a:solidFill>
                <a:srgbClr val="131313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2500" dirty="0" smtClean="0">
              <a:solidFill>
                <a:srgbClr val="131313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2500" dirty="0" smtClean="0">
              <a:solidFill>
                <a:srgbClr val="131313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2500" b="1" dirty="0" smtClean="0">
              <a:solidFill>
                <a:srgbClr val="0F0F0F"/>
              </a:solidFill>
              <a:highlight>
                <a:srgbClr val="FFFFFF"/>
              </a:highligh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方式</a:t>
            </a: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sz="2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在白紙上</a:t>
            </a:r>
            <a:r>
              <a:rPr lang="zh-TW" altLang="en-US" sz="2500" b="1" dirty="0" smtClean="0">
                <a:solidFill>
                  <a:srgbClr val="0F0F0F"/>
                </a:solidFill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設計並彩繪屬於你自己的嘉年華面具</a:t>
            </a:r>
          </a:p>
          <a:p>
            <a:endParaRPr lang="en-US" altLang="zh-TW" dirty="0" smtClean="0">
              <a:solidFill>
                <a:srgbClr val="131313"/>
              </a:solidFill>
              <a:latin typeface="Roboto" panose="02000000000000000000" pitchFamily="2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57806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1754D277-66E8-C958-8262-EEC085B8C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6971"/>
            <a:ext cx="10515600" cy="3802744"/>
          </a:xfrm>
        </p:spPr>
        <p:txBody>
          <a:bodyPr>
            <a:normAutofit/>
          </a:bodyPr>
          <a:lstStyle/>
          <a:p>
            <a:r>
              <a:rPr lang="zh-TW" altLang="en-US" sz="3500" dirty="0">
                <a:latin typeface="標楷體" panose="03000509000000000000" pitchFamily="65" charset="-120"/>
                <a:ea typeface="標楷體" panose="03000509000000000000" pitchFamily="65" charset="-120"/>
              </a:rPr>
              <a:t>舉辦時間：</a:t>
            </a:r>
            <a:r>
              <a:rPr lang="zh-TW" altLang="zh-TW" sz="3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通常在復活節四旬齋之前的</a:t>
            </a:r>
            <a:r>
              <a:rPr lang="en-US" altLang="zh-TW" sz="3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10-12</a:t>
            </a:r>
            <a:r>
              <a:rPr lang="zh-TW" altLang="zh-TW" sz="3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天舉行，大約在二月中或</a:t>
            </a:r>
            <a:r>
              <a:rPr lang="zh-TW" altLang="zh-TW" sz="3500" kern="1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下旬</a:t>
            </a:r>
            <a:endParaRPr lang="en-US" altLang="zh-TW" sz="3500" kern="100" dirty="0" smtClean="0"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en-US" altLang="zh-TW" sz="3500" kern="100" dirty="0"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3500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活動地點</a:t>
            </a:r>
            <a:r>
              <a:rPr lang="zh-TW" altLang="en-US" sz="35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zh-TW" sz="3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威尼斯</a:t>
            </a:r>
            <a:r>
              <a:rPr lang="zh-TW" altLang="en-US" sz="3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，它</a:t>
            </a:r>
            <a:r>
              <a:rPr lang="zh-TW" altLang="zh-TW" sz="3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是一座獨特的水上城市，位於義大利東北部，由亞得里亞海潟湖中的</a:t>
            </a:r>
            <a:r>
              <a:rPr lang="en-US" altLang="zh-TW" sz="3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100</a:t>
            </a:r>
            <a:r>
              <a:rPr lang="zh-TW" altLang="zh-TW" sz="3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多個小島嶼組成</a:t>
            </a:r>
            <a:endParaRPr lang="zh-TW" altLang="en-US" sz="35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77505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966DD23B-80E5-9425-32E7-D30783A06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威尼斯簡介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EEBE2078-D3B6-F6F6-4BFB-9D147A6DD5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0485"/>
            <a:ext cx="10515600" cy="4546144"/>
          </a:xfrm>
        </p:spPr>
        <p:txBody>
          <a:bodyPr>
            <a:noAutofit/>
          </a:bodyPr>
          <a:lstStyle/>
          <a:p>
            <a:r>
              <a:rPr lang="zh-TW" altLang="zh-TW" sz="2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威尼斯以其歷史古蹟而聞名，包括雄偉的</a:t>
            </a:r>
            <a:r>
              <a:rPr lang="zh-TW" altLang="en-US" sz="2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聖馬爾谷聖殿宗主教座堂</a:t>
            </a:r>
            <a:r>
              <a:rPr lang="zh-TW" altLang="zh-TW" sz="2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、總督宮和</a:t>
            </a:r>
            <a:r>
              <a:rPr lang="zh-TW" altLang="en-US" sz="25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里阿爾托橋</a:t>
            </a:r>
          </a:p>
          <a:p>
            <a:r>
              <a:rPr lang="zh-TW" altLang="en-US" sz="3500" kern="1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hlinkClick r:id="rId2"/>
              </a:rPr>
              <a:t>聖</a:t>
            </a:r>
            <a:r>
              <a:rPr lang="zh-TW" altLang="en-US" sz="3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hlinkClick r:id="rId2"/>
              </a:rPr>
              <a:t>馬爾谷聖殿宗主教座堂 </a:t>
            </a:r>
            <a:r>
              <a:rPr lang="en-US" altLang="zh-TW" sz="3500" b="1" i="0" dirty="0">
                <a:solidFill>
                  <a:srgbClr val="70757A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Basilica di San Marco</a:t>
            </a:r>
            <a:r>
              <a:rPr lang="zh-TW" altLang="en-US" sz="25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zh-TW" altLang="zh-TW" sz="2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拜占庭式建築的宏偉典範，裝飾有金色馬賽克和令人印象深刻的建築細節</a:t>
            </a:r>
            <a:endParaRPr lang="en-US" altLang="zh-TW" sz="2500" kern="100" dirty="0"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zh-TW" sz="3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hlinkClick r:id="rId3"/>
              </a:rPr>
              <a:t>總督宮</a:t>
            </a:r>
            <a:r>
              <a:rPr lang="zh-TW" altLang="en-US" sz="2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zh-TW" altLang="zh-TW" sz="2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過去是威尼斯共和國的權力中心，其大廳和藝術品令人驚嘆</a:t>
            </a:r>
            <a:endParaRPr lang="en-US" altLang="zh-TW" sz="2500" kern="100" dirty="0"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35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  <a:hlinkClick r:id="rId4"/>
              </a:rPr>
              <a:t>里阿爾托橋</a:t>
            </a:r>
            <a:r>
              <a:rPr lang="zh-TW" altLang="en-US" sz="2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zh-TW" altLang="zh-TW" sz="2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世界上最著名、最出鏡的橋樑之一，也是這座城市的重要像徵</a:t>
            </a:r>
            <a:endParaRPr lang="en-US" altLang="zh-TW" sz="2500" kern="100" dirty="0"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zh-TW" sz="2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威尼斯運河上有貢多拉和</a:t>
            </a:r>
            <a:r>
              <a:rPr lang="zh-TW" altLang="zh-TW" sz="2500" kern="1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小船</a:t>
            </a:r>
            <a:r>
              <a:rPr lang="en-US" altLang="zh-TW" sz="2500" kern="1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en-US" altLang="zh-TW" sz="2400" dirty="0" smtClean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  <a:hlinkClick r:id="rId5"/>
              </a:rPr>
              <a:t>Gondola</a:t>
            </a:r>
            <a:r>
              <a:rPr lang="en-US" altLang="zh-TW" sz="2400" dirty="0" smtClean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)</a:t>
            </a:r>
            <a:r>
              <a:rPr lang="zh-TW" altLang="zh-TW" sz="2500" kern="1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而</a:t>
            </a:r>
            <a:r>
              <a:rPr lang="zh-TW" altLang="zh-TW" sz="2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不是街道，營造出獨特的氛圍，威尼斯因此獲得了「水上城市」的稱號</a:t>
            </a:r>
            <a:endParaRPr lang="zh-TW" altLang="en-US" sz="25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3488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F7E19B2C-C106-49E9-BB9B-9011CFA26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威尼斯</a:t>
            </a:r>
            <a:r>
              <a:rPr lang="en-US" altLang="zh-TW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–</a:t>
            </a:r>
            <a:r>
              <a:rPr lang="zh-TW" altLang="en-US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嘉年華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9CB5A87F-A6C2-6278-7ADB-EF52D448D6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3029"/>
            <a:ext cx="10515600" cy="4876800"/>
          </a:xfrm>
        </p:spPr>
        <p:txBody>
          <a:bodyPr>
            <a:normAutofit/>
          </a:bodyPr>
          <a:lstStyle/>
          <a:p>
            <a:r>
              <a:rPr lang="zh-TW" altLang="en-US" sz="2700" b="0" i="0" dirty="0"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威尼斯嘉年華會又稱為「威尼斯面具節」，是威尼斯每年冬季最重要的慶典之一，</a:t>
            </a:r>
            <a:r>
              <a:rPr lang="zh-TW" altLang="zh-TW" sz="27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是這座城市的另一個著名特色，吸引著來自世界各地的遊客</a:t>
            </a:r>
            <a:endParaRPr lang="en-US" altLang="zh-TW" sz="2700" kern="100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2700" b="0" i="0" dirty="0"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與巴西里約熱內盧嘉年華會、法國尼斯嘉年華並稱世界三大嘉年華</a:t>
            </a:r>
            <a:endParaRPr lang="en-US" altLang="zh-TW" sz="2700" kern="100" dirty="0"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zh-TW" sz="27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這項一年一度的活動以其色彩繽紛的面具和服裝而聞名，讓您沉浸在幻想和歷史的世界</a:t>
            </a:r>
            <a:r>
              <a:rPr lang="zh-TW" altLang="zh-TW" sz="2700" kern="1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中</a:t>
            </a:r>
            <a:endParaRPr lang="en-US" altLang="zh-TW" sz="2700" kern="100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zh-TW" sz="3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hlinkClick r:id="rId2"/>
              </a:rPr>
              <a:t>威尼斯狂歡節玩什麼？ 一次搞定嘉年華活動、服裝 ｜世界三大嘉</a:t>
            </a:r>
            <a:r>
              <a:rPr lang="zh-TW" altLang="zh-TW" sz="3500" kern="1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hlinkClick r:id="rId2"/>
              </a:rPr>
              <a:t>年華</a:t>
            </a:r>
            <a:r>
              <a:rPr lang="zh-TW" altLang="en-US" sz="3500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    </a:t>
            </a:r>
            <a:endParaRPr lang="en-US" altLang="zh-TW" sz="3500" kern="100" dirty="0" smtClean="0"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en-US" altLang="zh-TW" sz="3500" b="1" u="sng" kern="1800" dirty="0" err="1" smtClean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hlinkClick r:id="rId3"/>
              </a:rPr>
              <a:t>威尼斯嘉年華</a:t>
            </a:r>
            <a:r>
              <a:rPr lang="en-US" altLang="zh-TW" sz="3500" b="1" u="sng" kern="1800" dirty="0" smtClean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hlinkClick r:id="rId3"/>
              </a:rPr>
              <a:t> </a:t>
            </a:r>
            <a:r>
              <a:rPr lang="en-US" altLang="zh-TW" sz="3500" b="1" u="sng" kern="1800" dirty="0" err="1" smtClean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hlinkClick r:id="rId3"/>
              </a:rPr>
              <a:t>面具為必備元素｜中央社影音新聞</a:t>
            </a:r>
            <a:endParaRPr lang="zh-TW" altLang="zh-TW" sz="3500" kern="100" dirty="0" smtClean="0">
              <a:effectLst/>
              <a:highlight>
                <a:srgbClr val="FFFFFF"/>
              </a:highlight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69861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E751968B-7145-9AB2-5794-63264E1E9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威尼斯著名景點 </a:t>
            </a:r>
            <a:r>
              <a:rPr lang="en-US" altLang="zh-TW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endParaRPr lang="zh-TW" altLang="en-US" sz="5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080FC2BF-54E7-3AB0-D537-C1439A03C4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hlinkClick r:id="rId2"/>
              </a:rPr>
              <a:t>聖馬爾谷聖殿宗主教座堂 </a:t>
            </a:r>
            <a:r>
              <a:rPr lang="en-US" altLang="zh-TW" sz="3500" b="1" i="0" dirty="0">
                <a:solidFill>
                  <a:srgbClr val="70757A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Basilica di San Marco</a:t>
            </a:r>
            <a:r>
              <a:rPr lang="zh-TW" altLang="en-US" sz="28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zh-TW" altLang="zh-TW" sz="2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拜占庭式建築的宏偉典範，裝飾有金色馬賽克和令人印象深刻的建築</a:t>
            </a:r>
            <a:r>
              <a:rPr lang="zh-TW" altLang="zh-TW" sz="2500" kern="1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細節</a:t>
            </a:r>
            <a:endParaRPr lang="en-US" altLang="zh-TW" sz="2500" kern="100" dirty="0" smtClean="0"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en-US" altLang="zh-TW" sz="2500" kern="100" dirty="0"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zh-TW" sz="3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hlinkClick r:id="rId3"/>
              </a:rPr>
              <a:t>總督宮</a:t>
            </a:r>
            <a:r>
              <a:rPr lang="zh-TW" altLang="en-US" sz="40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zh-TW" altLang="zh-TW" sz="2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過去是威尼斯共和國的權力中心，其大廳和藝術品令人</a:t>
            </a:r>
            <a:r>
              <a:rPr lang="zh-TW" altLang="zh-TW" sz="2500" kern="1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驚嘆</a:t>
            </a:r>
            <a:endParaRPr lang="en-US" altLang="zh-TW" sz="2500" kern="100" dirty="0" smtClean="0"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en-US" altLang="zh-TW" sz="2500" kern="100" dirty="0"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35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  <a:hlinkClick r:id="rId4"/>
              </a:rPr>
              <a:t>里阿爾托橋</a:t>
            </a:r>
            <a:r>
              <a:rPr lang="zh-TW" altLang="en-US" sz="40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zh-TW" altLang="zh-TW" sz="2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世界上最著名、最出鏡的橋樑之一，也是這座城市的重要像徵</a:t>
            </a:r>
            <a:endParaRPr lang="en-US" altLang="zh-TW" sz="2500" kern="100" dirty="0"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23653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55F0A93C-571F-1E3B-6D09-E4859A6BA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威尼斯著名景點 </a:t>
            </a:r>
            <a:r>
              <a:rPr lang="en-US" altLang="zh-TW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endParaRPr lang="zh-TW" altLang="en-US" sz="5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30864430-75FE-D6DB-D725-825055DF15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3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hlinkClick r:id="rId2"/>
              </a:rPr>
              <a:t>聖馬可廣場</a:t>
            </a:r>
            <a:r>
              <a:rPr lang="zh-TW" altLang="en-US" sz="2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zh-TW" altLang="zh-TW" sz="2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威尼斯的主廣場，周圍環繞著令人印象深刻的歷史建築，包括聖馬可大教堂和總督</a:t>
            </a:r>
            <a:r>
              <a:rPr lang="zh-TW" altLang="zh-TW" sz="2500" kern="1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宮</a:t>
            </a:r>
            <a:endParaRPr lang="en-US" altLang="zh-TW" sz="2500" kern="100" dirty="0" smtClean="0"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en-US" altLang="zh-TW" sz="2500" kern="100" dirty="0"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zh-TW" sz="3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hlinkClick r:id="rId3"/>
              </a:rPr>
              <a:t>大運河（</a:t>
            </a:r>
            <a:r>
              <a:rPr lang="en-US" altLang="zh-TW" sz="3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hlinkClick r:id="rId3"/>
              </a:rPr>
              <a:t>Canal Grande</a:t>
            </a:r>
            <a:r>
              <a:rPr lang="zh-TW" altLang="zh-TW" sz="3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hlinkClick r:id="rId3"/>
              </a:rPr>
              <a:t>）</a:t>
            </a:r>
            <a:r>
              <a:rPr lang="zh-TW" altLang="en-US" sz="35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hlinkClick r:id="rId3"/>
              </a:rPr>
              <a:t>：</a:t>
            </a:r>
            <a:r>
              <a:rPr lang="zh-TW" altLang="zh-TW" sz="2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威尼斯的主要水道，兩旁佈滿了宏偉的宮殿和建築。 乘坐纜車或汽艇沿著運河行駛，可以欣賞到令人難忘的城市</a:t>
            </a:r>
            <a:r>
              <a:rPr lang="zh-TW" altLang="zh-TW" sz="2500" kern="1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景色</a:t>
            </a:r>
            <a:endParaRPr lang="en-US" altLang="zh-TW" sz="2500" kern="100" dirty="0" smtClean="0"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en-US" altLang="zh-TW" sz="2500" kern="100" dirty="0"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zh-TW" sz="3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hlinkClick r:id="rId4"/>
              </a:rPr>
              <a:t>穆拉諾島</a:t>
            </a:r>
            <a:r>
              <a:rPr lang="zh-TW" altLang="en-US" sz="25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zh-TW" altLang="zh-TW" sz="2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以玻璃工作坊而聞名，在這裡您可以看到精美的玻璃製品是如何製作的</a:t>
            </a:r>
            <a:endParaRPr lang="zh-TW" altLang="en-US" sz="25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75289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A87B76E2-FAAF-B5CF-6204-BAFAE7626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威尼斯著名景點 </a:t>
            </a:r>
            <a:r>
              <a:rPr lang="en-US" altLang="zh-TW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endParaRPr lang="zh-TW" altLang="en-US" sz="5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20B88A64-7A0C-DCF3-2437-45E882FC0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3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hlinkClick r:id="rId2"/>
              </a:rPr>
              <a:t>布拉諾島</a:t>
            </a:r>
            <a:r>
              <a:rPr lang="zh-TW" altLang="en-US" sz="3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zh-TW" altLang="zh-TW" sz="3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以其色彩鮮豔的房屋和花邊製作技藝而聞名。 這個地方就像是從童話書走出來</a:t>
            </a:r>
            <a:r>
              <a:rPr lang="zh-TW" altLang="zh-TW" sz="3500" kern="1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的</a:t>
            </a:r>
            <a:endParaRPr lang="en-US" altLang="zh-TW" sz="3500" kern="100" dirty="0" smtClean="0"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en-US" altLang="zh-TW" sz="3500" kern="100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zh-TW" sz="3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hlinkClick r:id="rId3"/>
              </a:rPr>
              <a:t>嘆息橋（</a:t>
            </a:r>
            <a:r>
              <a:rPr lang="en-US" altLang="zh-TW" sz="3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hlinkClick r:id="rId3"/>
              </a:rPr>
              <a:t>Ponte </a:t>
            </a:r>
            <a:r>
              <a:rPr lang="en-US" altLang="zh-TW" sz="3500" kern="10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hlinkClick r:id="rId3"/>
              </a:rPr>
              <a:t>dei</a:t>
            </a:r>
            <a:r>
              <a:rPr lang="en-US" altLang="zh-TW" sz="3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hlinkClick r:id="rId3"/>
              </a:rPr>
              <a:t> </a:t>
            </a:r>
            <a:r>
              <a:rPr lang="en-US" altLang="zh-TW" sz="3500" kern="10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hlinkClick r:id="rId3"/>
              </a:rPr>
              <a:t>Sospiri</a:t>
            </a:r>
            <a:r>
              <a:rPr lang="zh-TW" altLang="zh-TW" sz="3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hlinkClick r:id="rId3"/>
              </a:rPr>
              <a:t>）</a:t>
            </a:r>
            <a:r>
              <a:rPr lang="zh-TW" altLang="en-US" sz="3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hlinkClick r:id="rId3"/>
              </a:rPr>
              <a:t>：</a:t>
            </a:r>
            <a:r>
              <a:rPr lang="zh-TW" altLang="zh-TW" sz="3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以其浪漫的歷史而聞名</a:t>
            </a:r>
            <a:r>
              <a:rPr lang="zh-TW" altLang="en-US" sz="3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3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35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即將入獄服刑的犯人走過這座橋時，不禁發出嘆息聲，走過了這一座小橋後，就開始了他的服監之生涯</a:t>
            </a:r>
            <a:r>
              <a:rPr lang="en-US" altLang="zh-TW" sz="3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3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，它連接總督宮和舊監獄</a:t>
            </a:r>
            <a:endParaRPr lang="zh-TW" altLang="en-US" sz="35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83191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B0935494-0665-7E1E-9BA7-A860FAEFA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威尼斯美食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AC0F33CB-DCE2-6BE6-3C18-09247071BD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3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威尼斯還以其美食</a:t>
            </a:r>
            <a:r>
              <a:rPr lang="zh-TW" altLang="zh-TW" sz="35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而聞名</a:t>
            </a:r>
            <a:r>
              <a:rPr lang="zh-TW" altLang="en-US" sz="35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TW" altLang="zh-TW" sz="35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可以在運河沿岸的許多餐廳和咖啡館</a:t>
            </a:r>
            <a:r>
              <a:rPr lang="zh-TW" altLang="zh-TW" sz="3500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享用</a:t>
            </a:r>
            <a:endParaRPr lang="en-US" altLang="zh-TW" sz="3500" kern="100" dirty="0" smtClean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en-US" altLang="zh-TW" sz="3500" kern="100" dirty="0"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zh-TW" sz="3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各種海鮮、</a:t>
            </a:r>
            <a:r>
              <a:rPr lang="zh-TW" altLang="zh-TW" sz="3500" kern="1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燴飯</a:t>
            </a:r>
            <a:endParaRPr lang="en-US" altLang="zh-TW" sz="3500" kern="100" dirty="0" smtClean="0"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en-US" altLang="zh-TW" sz="3500" kern="100" dirty="0"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zh-TW" sz="35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傳統義大利菜餚</a:t>
            </a:r>
            <a:endParaRPr lang="zh-TW" altLang="en-US" sz="35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95575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C73A5A13-CA41-BA20-1304-F63E45B2C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5000" b="1" i="0" dirty="0" smtClean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5000" b="1" i="0" dirty="0" smtClean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5000" b="1" i="0" dirty="0" smtClean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到</a:t>
            </a:r>
            <a:r>
              <a:rPr lang="zh-TW" altLang="en-US" sz="5000" b="1" i="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威尼斯必須做的事 </a:t>
            </a:r>
            <a:r>
              <a:rPr lang="en-US" altLang="zh-TW" sz="5000" b="1" i="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~</a:t>
            </a:r>
            <a:r>
              <a:rPr lang="zh-TW" altLang="en-US" sz="5000" b="1" i="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sz="5000" b="1" i="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5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24B31F4C-1E40-C97A-CFAF-D680F0909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6570"/>
            <a:ext cx="10515600" cy="4818743"/>
          </a:xfrm>
        </p:spPr>
        <p:txBody>
          <a:bodyPr>
            <a:normAutofit/>
          </a:bodyPr>
          <a:lstStyle/>
          <a:p>
            <a:r>
              <a:rPr lang="zh-TW" altLang="en-US" sz="3500" b="0" i="0" dirty="0">
                <a:solidFill>
                  <a:srgbClr val="13131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正在受到全球暖化，海平面上升之苦的水都威尼斯，被科學家預測為，可能在</a:t>
            </a:r>
            <a:r>
              <a:rPr lang="en-US" altLang="zh-TW" sz="3500" b="0" i="0" dirty="0">
                <a:solidFill>
                  <a:srgbClr val="13131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2100</a:t>
            </a:r>
            <a:r>
              <a:rPr lang="zh-TW" altLang="en-US" sz="3500" b="0" i="0" dirty="0">
                <a:solidFill>
                  <a:srgbClr val="13131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年時，會沉沒到水底的城市之一，姑且先不管這座千年古城是否會消失於地球上，難得來一趟威尼斯，有幾件事情，一定要體驗過，才不會</a:t>
            </a:r>
            <a:r>
              <a:rPr lang="zh-TW" altLang="en-US" sz="3500" b="0" i="0" dirty="0" smtClean="0">
                <a:solidFill>
                  <a:srgbClr val="13131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後悔</a:t>
            </a:r>
            <a:endParaRPr lang="en-US" altLang="zh-TW" sz="3500" b="0" i="0" dirty="0" smtClean="0">
              <a:solidFill>
                <a:srgbClr val="131313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2500" b="0" i="0" dirty="0">
              <a:solidFill>
                <a:srgbClr val="131313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500" b="1" i="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鏡食旅</a:t>
            </a:r>
            <a:r>
              <a:rPr lang="en-US" altLang="zh-TW" sz="2500" b="1" i="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》</a:t>
            </a:r>
            <a:r>
              <a:rPr lang="zh-TW" altLang="en-US" sz="2500" b="1" i="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到威尼斯不做會後悔的</a:t>
            </a:r>
            <a:r>
              <a:rPr lang="en-US" altLang="zh-TW" sz="2500" b="1" i="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5</a:t>
            </a:r>
            <a:r>
              <a:rPr lang="zh-TW" altLang="en-US" sz="2500" b="1" i="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件事</a:t>
            </a:r>
            <a:endParaRPr lang="en-US" altLang="zh-TW" sz="2500" b="1" i="0" dirty="0">
              <a:solidFill>
                <a:srgbClr val="0F0F0F"/>
              </a:solidFill>
              <a:effectLst/>
              <a:highlight>
                <a:srgbClr val="FFFFFF"/>
              </a:highligh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500" b="1" i="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威尼斯與浪漫的貢多拉</a:t>
            </a:r>
            <a:r>
              <a:rPr lang="en-US" altLang="zh-TW" sz="2500" b="1" dirty="0">
                <a:solidFill>
                  <a:srgbClr val="0F0F0F"/>
                </a:solidFill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(</a:t>
            </a:r>
            <a:r>
              <a:rPr lang="en-US" altLang="zh-TW" sz="2500" b="0" i="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Gondola)</a:t>
            </a:r>
            <a:r>
              <a:rPr lang="en-US" altLang="zh-TW" sz="2500" b="1" i="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! </a:t>
            </a:r>
            <a:r>
              <a:rPr lang="zh-TW" altLang="en-US" sz="2500" b="1" i="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這裡真的要趁年輕的時候來</a:t>
            </a:r>
            <a:r>
              <a:rPr lang="en-US" altLang="zh-TW" sz="2500" b="1" i="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..</a:t>
            </a:r>
          </a:p>
          <a:p>
            <a:pPr marL="0" indent="0">
              <a:buNone/>
            </a:pPr>
            <a:r>
              <a:rPr lang="en-US" altLang="zh-TW" sz="2500" b="1" i="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【</a:t>
            </a:r>
            <a:r>
              <a:rPr lang="zh-TW" altLang="en-US" sz="2500" b="1" i="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阿滴日常</a:t>
            </a:r>
            <a:r>
              <a:rPr lang="en-US" altLang="zh-TW" sz="2500" b="1" i="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】</a:t>
            </a:r>
            <a:r>
              <a:rPr lang="en-US" altLang="zh-TW" sz="2500" b="1" i="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3:45”</a:t>
            </a:r>
          </a:p>
          <a:p>
            <a:endParaRPr lang="zh-TW" altLang="en-US" b="1" i="0" dirty="0">
              <a:solidFill>
                <a:srgbClr val="0F0F0F"/>
              </a:solidFill>
              <a:effectLst/>
              <a:highlight>
                <a:srgbClr val="FFFFFF"/>
              </a:highlight>
              <a:latin typeface="Roboto" panose="02000000000000000000" pitchFamily="2" charset="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28379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908</Words>
  <Application>Microsoft Office PowerPoint</Application>
  <PresentationFormat>自訂</PresentationFormat>
  <Paragraphs>74</Paragraphs>
  <Slides>13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Office 佈景主題</vt:lpstr>
      <vt:lpstr>義大利．威尼斯嘉年華</vt:lpstr>
      <vt:lpstr>PowerPoint 簡報</vt:lpstr>
      <vt:lpstr>威尼斯簡介</vt:lpstr>
      <vt:lpstr>威尼斯–嘉年華</vt:lpstr>
      <vt:lpstr>威尼斯著名景點 - 1</vt:lpstr>
      <vt:lpstr>威尼斯著名景點 - 2</vt:lpstr>
      <vt:lpstr>威尼斯著名景點 - 3</vt:lpstr>
      <vt:lpstr>威尼斯美食</vt:lpstr>
      <vt:lpstr> 到威尼斯必須做的事 ~ </vt:lpstr>
      <vt:lpstr>威尼斯知多少 -1</vt:lpstr>
      <vt:lpstr>威尼斯知多少 -2</vt:lpstr>
      <vt:lpstr>設計自己的面具-1</vt:lpstr>
      <vt:lpstr>設計自己的面具-2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威尼斯嘉年華</dc:title>
  <dc:creator>競傑 黃</dc:creator>
  <cp:lastModifiedBy>建興</cp:lastModifiedBy>
  <cp:revision>9</cp:revision>
  <dcterms:created xsi:type="dcterms:W3CDTF">2024-06-02T14:51:15Z</dcterms:created>
  <dcterms:modified xsi:type="dcterms:W3CDTF">2024-06-06T06:58:05Z</dcterms:modified>
</cp:coreProperties>
</file>