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326631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83511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3135415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406632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216529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376874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305767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289347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257478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113607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DFF2935-B297-4E02-8426-F686EBB936F3}" type="datetimeFigureOut">
              <a:rPr lang="zh-TW" altLang="en-US" smtClean="0"/>
              <a:t>2024/6/7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1263078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F2935-B297-4E02-8426-F686EBB936F3}" type="datetimeFigureOut">
              <a:rPr lang="zh-TW" altLang="en-US" smtClean="0"/>
              <a:t>2024/6/7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C3FA2-810D-4D54-9BF5-D135719EBACE}" type="slidenum">
              <a:rPr lang="zh-TW" altLang="en-US" smtClean="0"/>
              <a:t>‹#›</a:t>
            </a:fld>
            <a:endParaRPr lang="zh-TW" altLang="en-US"/>
          </a:p>
        </p:txBody>
      </p:sp>
    </p:spTree>
    <p:extLst>
      <p:ext uri="{BB962C8B-B14F-4D97-AF65-F5344CB8AC3E}">
        <p14:creationId xmlns:p14="http://schemas.microsoft.com/office/powerpoint/2010/main" val="2010600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OnmvEWaxRPM" TargetMode="External"/><Relationship Id="rId2" Type="http://schemas.openxmlformats.org/officeDocument/2006/relationships/hyperlink" Target="https://www.youtube.com/watch?v=RWifEtY_5tU" TargetMode="External"/><Relationship Id="rId1" Type="http://schemas.openxmlformats.org/officeDocument/2006/relationships/slideLayout" Target="../slideLayouts/slideLayout2.xml"/><Relationship Id="rId4" Type="http://schemas.openxmlformats.org/officeDocument/2006/relationships/hyperlink" Target="https://www.youtube.com/watch?v=pwSFFefsMP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268761"/>
            <a:ext cx="7772400" cy="2331690"/>
          </a:xfrm>
        </p:spPr>
        <p:txBody>
          <a:bodyPr>
            <a:noAutofit/>
          </a:bodyPr>
          <a:lstStyle/>
          <a:p>
            <a:r>
              <a:rPr lang="zh-TW" altLang="en-US" sz="5000" b="1" dirty="0" smtClean="0">
                <a:latin typeface="標楷體" panose="03000509000000000000" pitchFamily="65" charset="-120"/>
                <a:ea typeface="標楷體" panose="03000509000000000000" pitchFamily="65" charset="-120"/>
              </a:rPr>
              <a:t>西班牙</a:t>
            </a:r>
            <a:r>
              <a:rPr lang="en-US" altLang="zh-TW" sz="5000" b="1" dirty="0" smtClean="0">
                <a:latin typeface="標楷體" panose="03000509000000000000" pitchFamily="65" charset="-120"/>
                <a:ea typeface="標楷體" panose="03000509000000000000" pitchFamily="65" charset="-120"/>
              </a:rPr>
              <a:t>‧</a:t>
            </a:r>
            <a:r>
              <a:rPr lang="zh-TW" altLang="en-US" sz="5000" b="1" dirty="0" smtClean="0">
                <a:latin typeface="標楷體" panose="03000509000000000000" pitchFamily="65" charset="-120"/>
                <a:ea typeface="標楷體" panose="03000509000000000000" pitchFamily="65" charset="-120"/>
              </a:rPr>
              <a:t>番茄</a:t>
            </a:r>
            <a:r>
              <a:rPr lang="zh-TW" altLang="en-US" sz="5000" b="1" dirty="0">
                <a:latin typeface="標楷體" panose="03000509000000000000" pitchFamily="65" charset="-120"/>
                <a:ea typeface="標楷體" panose="03000509000000000000" pitchFamily="65" charset="-120"/>
              </a:rPr>
              <a:t>節 </a:t>
            </a:r>
            <a:r>
              <a:rPr lang="en-US" altLang="zh-TW" sz="5000" b="1" dirty="0" smtClean="0">
                <a:latin typeface="標楷體" panose="03000509000000000000" pitchFamily="65" charset="-120"/>
                <a:ea typeface="標楷體" panose="03000509000000000000" pitchFamily="65" charset="-120"/>
              </a:rPr>
              <a:t/>
            </a:r>
            <a:br>
              <a:rPr lang="en-US" altLang="zh-TW" sz="5000" b="1" dirty="0" smtClean="0">
                <a:latin typeface="標楷體" panose="03000509000000000000" pitchFamily="65" charset="-120"/>
                <a:ea typeface="標楷體" panose="03000509000000000000" pitchFamily="65" charset="-120"/>
              </a:rPr>
            </a:br>
            <a:r>
              <a:rPr lang="en-US" altLang="zh-TW" sz="5000" b="1" dirty="0" smtClean="0">
                <a:latin typeface="標楷體" panose="03000509000000000000" pitchFamily="65" charset="-120"/>
                <a:ea typeface="標楷體" panose="03000509000000000000" pitchFamily="65" charset="-120"/>
              </a:rPr>
              <a:t>La </a:t>
            </a:r>
            <a:r>
              <a:rPr lang="en-US" altLang="zh-TW" sz="5000" b="1" dirty="0" err="1">
                <a:latin typeface="標楷體" panose="03000509000000000000" pitchFamily="65" charset="-120"/>
                <a:ea typeface="標楷體" panose="03000509000000000000" pitchFamily="65" charset="-120"/>
              </a:rPr>
              <a:t>tomatina</a:t>
            </a:r>
            <a:r>
              <a:rPr lang="en-US" altLang="zh-TW" sz="5000" dirty="0">
                <a:latin typeface="標楷體" panose="03000509000000000000" pitchFamily="65" charset="-120"/>
                <a:ea typeface="標楷體" panose="03000509000000000000" pitchFamily="65" charset="-120"/>
              </a:rPr>
              <a:t/>
            </a:r>
            <a:br>
              <a:rPr lang="en-US" altLang="zh-TW" sz="5000" dirty="0">
                <a:latin typeface="標楷體" panose="03000509000000000000" pitchFamily="65" charset="-120"/>
                <a:ea typeface="標楷體" panose="03000509000000000000" pitchFamily="65" charset="-120"/>
              </a:rPr>
            </a:br>
            <a:endParaRPr lang="zh-TW" altLang="en-US" sz="5000"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2749052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番茄節知多少</a:t>
            </a:r>
            <a:r>
              <a:rPr lang="en-US" altLang="zh-TW" sz="5000" dirty="0" smtClean="0">
                <a:latin typeface="標楷體" panose="03000509000000000000" pitchFamily="65" charset="-120"/>
                <a:ea typeface="標楷體" panose="03000509000000000000" pitchFamily="65" charset="-120"/>
              </a:rPr>
              <a:t>?</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en-US" altLang="zh-TW" sz="4000" dirty="0" err="1" smtClean="0"/>
              <a:t>Q1</a:t>
            </a:r>
            <a:r>
              <a:rPr lang="en-US" altLang="zh-TW" sz="4000" dirty="0" smtClean="0"/>
              <a:t>:</a:t>
            </a:r>
            <a:r>
              <a:rPr lang="zh-TW" altLang="en-US" sz="4000" dirty="0" smtClean="0"/>
              <a:t> 番茄</a:t>
            </a:r>
            <a:r>
              <a:rPr lang="zh-TW" altLang="en-US" sz="4000" dirty="0"/>
              <a:t>節的活動於何時舉行</a:t>
            </a:r>
            <a:r>
              <a:rPr lang="en-US" altLang="zh-TW" sz="4000" dirty="0" smtClean="0"/>
              <a:t>?</a:t>
            </a:r>
            <a:endParaRPr lang="zh-TW" altLang="en-US" sz="4000" dirty="0" smtClean="0"/>
          </a:p>
          <a:p>
            <a:pPr marL="0" indent="0">
              <a:buNone/>
            </a:pPr>
            <a:r>
              <a:rPr lang="zh-TW" altLang="en-US" dirty="0" smtClean="0"/>
              <a:t>    □每年</a:t>
            </a:r>
            <a:r>
              <a:rPr lang="zh-TW" altLang="en-US" dirty="0"/>
              <a:t>八月的第一週假日</a:t>
            </a:r>
          </a:p>
          <a:p>
            <a:pPr marL="0" indent="0">
              <a:buNone/>
            </a:pPr>
            <a:r>
              <a:rPr lang="zh-TW" altLang="en-US" dirty="0" smtClean="0"/>
              <a:t>    </a:t>
            </a:r>
            <a:r>
              <a:rPr lang="en-US" altLang="zh-TW" dirty="0"/>
              <a:t>□</a:t>
            </a:r>
            <a:r>
              <a:rPr lang="zh-TW" altLang="en-US" dirty="0" smtClean="0"/>
              <a:t>每年</a:t>
            </a:r>
            <a:r>
              <a:rPr lang="zh-TW" altLang="en-US" dirty="0"/>
              <a:t>八月的第一個星期三</a:t>
            </a:r>
          </a:p>
          <a:p>
            <a:pPr marL="0" indent="0">
              <a:buNone/>
            </a:pPr>
            <a:r>
              <a:rPr lang="zh-TW" altLang="en-US" dirty="0" smtClean="0"/>
              <a:t> </a:t>
            </a:r>
            <a:r>
              <a:rPr lang="zh-TW" altLang="en-US" dirty="0" smtClean="0"/>
              <a:t>   </a:t>
            </a:r>
            <a:r>
              <a:rPr lang="en-US" altLang="zh-TW" dirty="0" smtClean="0"/>
              <a:t>□</a:t>
            </a:r>
            <a:r>
              <a:rPr lang="zh-TW" altLang="en-US" dirty="0" smtClean="0"/>
              <a:t>每年</a:t>
            </a:r>
            <a:r>
              <a:rPr lang="zh-TW" altLang="en-US" dirty="0"/>
              <a:t>八月的最後一週假日</a:t>
            </a:r>
          </a:p>
          <a:p>
            <a:pPr marL="0" indent="0">
              <a:buNone/>
            </a:pPr>
            <a:r>
              <a:rPr lang="zh-TW" altLang="en-US" dirty="0" smtClean="0"/>
              <a:t> </a:t>
            </a:r>
            <a:r>
              <a:rPr lang="zh-TW" altLang="en-US" dirty="0" smtClean="0"/>
              <a:t>   </a:t>
            </a:r>
            <a:r>
              <a:rPr lang="en-US" altLang="zh-TW" dirty="0" smtClean="0"/>
              <a:t>□</a:t>
            </a:r>
            <a:r>
              <a:rPr lang="zh-TW" altLang="en-US" dirty="0" smtClean="0"/>
              <a:t>每年</a:t>
            </a:r>
            <a:r>
              <a:rPr lang="zh-TW" altLang="en-US" dirty="0"/>
              <a:t>八月的最後一個星期三</a:t>
            </a:r>
          </a:p>
          <a:p>
            <a:endParaRPr lang="zh-TW" altLang="en-US" dirty="0"/>
          </a:p>
        </p:txBody>
      </p:sp>
    </p:spTree>
    <p:extLst>
      <p:ext uri="{BB962C8B-B14F-4D97-AF65-F5344CB8AC3E}">
        <p14:creationId xmlns:p14="http://schemas.microsoft.com/office/powerpoint/2010/main" val="2653022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332656"/>
            <a:ext cx="7992888" cy="3888432"/>
          </a:xfrm>
        </p:spPr>
        <p:txBody>
          <a:bodyPr>
            <a:normAutofit/>
          </a:bodyPr>
          <a:lstStyle/>
          <a:p>
            <a:r>
              <a:rPr lang="en-US" altLang="zh-TW" sz="4000" dirty="0" err="1" smtClean="0"/>
              <a:t>Q2</a:t>
            </a:r>
            <a:r>
              <a:rPr lang="en-US" altLang="zh-TW" sz="4000" dirty="0" smtClean="0"/>
              <a:t>:</a:t>
            </a:r>
            <a:r>
              <a:rPr lang="zh-TW" altLang="en-US" sz="4000" dirty="0" smtClean="0"/>
              <a:t> </a:t>
            </a:r>
            <a:r>
              <a:rPr lang="zh-TW" altLang="en-US" sz="4000" dirty="0" smtClean="0">
                <a:latin typeface="標楷體" panose="03000509000000000000" pitchFamily="65" charset="-120"/>
                <a:ea typeface="標楷體" panose="03000509000000000000" pitchFamily="65" charset="-120"/>
              </a:rPr>
              <a:t>舉辦</a:t>
            </a:r>
            <a:r>
              <a:rPr lang="zh-TW" altLang="en-US" sz="4000" dirty="0">
                <a:latin typeface="標楷體" panose="03000509000000000000" pitchFamily="65" charset="-120"/>
                <a:ea typeface="標楷體" panose="03000509000000000000" pitchFamily="65" charset="-120"/>
              </a:rPr>
              <a:t>番茄節的地點位於</a:t>
            </a:r>
            <a:r>
              <a:rPr lang="zh-TW" altLang="en-US" sz="4000" dirty="0" smtClean="0">
                <a:latin typeface="標楷體" panose="03000509000000000000" pitchFamily="65" charset="-120"/>
                <a:ea typeface="標楷體" panose="03000509000000000000" pitchFamily="65" charset="-120"/>
              </a:rPr>
              <a:t>下列圖片哪</a:t>
            </a:r>
            <a:r>
              <a:rPr lang="zh-TW" altLang="en-US" sz="4000" dirty="0">
                <a:latin typeface="標楷體" panose="03000509000000000000" pitchFamily="65" charset="-120"/>
                <a:ea typeface="標楷體" panose="03000509000000000000" pitchFamily="65" charset="-120"/>
              </a:rPr>
              <a:t>個位置</a:t>
            </a:r>
            <a:r>
              <a:rPr lang="en-US" altLang="zh-TW" sz="4000" dirty="0" smtClean="0">
                <a:latin typeface="標楷體" panose="03000509000000000000" pitchFamily="65" charset="-120"/>
                <a:ea typeface="標楷體" panose="03000509000000000000" pitchFamily="65" charset="-120"/>
              </a:rPr>
              <a:t>?</a:t>
            </a:r>
            <a:r>
              <a:rPr lang="zh-TW" altLang="en-US" sz="4000" dirty="0" smtClean="0">
                <a:latin typeface="標楷體" panose="03000509000000000000" pitchFamily="65" charset="-120"/>
                <a:ea typeface="標楷體" panose="03000509000000000000" pitchFamily="65" charset="-120"/>
              </a:rPr>
              <a:t> </a:t>
            </a:r>
            <a:r>
              <a:rPr lang="en-US" altLang="zh-TW" sz="4000" dirty="0" smtClean="0">
                <a:latin typeface="標楷體" panose="03000509000000000000" pitchFamily="65" charset="-120"/>
                <a:ea typeface="標楷體" panose="03000509000000000000" pitchFamily="65" charset="-120"/>
              </a:rPr>
              <a:t/>
            </a:r>
            <a:br>
              <a:rPr lang="en-US" altLang="zh-TW" sz="4000" dirty="0" smtClean="0">
                <a:latin typeface="標楷體" panose="03000509000000000000" pitchFamily="65" charset="-120"/>
                <a:ea typeface="標楷體" panose="03000509000000000000" pitchFamily="65" charset="-120"/>
              </a:rPr>
            </a:br>
            <a:r>
              <a:rPr lang="en-US" altLang="zh-TW" sz="4000" dirty="0">
                <a:latin typeface="標楷體" panose="03000509000000000000" pitchFamily="65" charset="-120"/>
                <a:ea typeface="標楷體" panose="03000509000000000000" pitchFamily="65" charset="-120"/>
              </a:rPr>
              <a:t/>
            </a:r>
            <a:br>
              <a:rPr lang="en-US" altLang="zh-TW" sz="4000" dirty="0">
                <a:latin typeface="標楷體" panose="03000509000000000000" pitchFamily="65" charset="-120"/>
                <a:ea typeface="標楷體" panose="03000509000000000000" pitchFamily="65" charset="-120"/>
              </a:rPr>
            </a:br>
            <a:r>
              <a:rPr lang="en-US" altLang="zh-TW" sz="4000" dirty="0" smtClean="0"/>
              <a:t/>
            </a:r>
            <a:br>
              <a:rPr lang="en-US" altLang="zh-TW" sz="4000" dirty="0" smtClean="0"/>
            </a:br>
            <a:r>
              <a:rPr lang="zh-TW" altLang="en-US" sz="2500" dirty="0"/>
              <a:t> </a:t>
            </a:r>
            <a:r>
              <a:rPr lang="zh-TW" altLang="en-US" sz="2500" dirty="0" smtClean="0"/>
              <a:t>                                                          </a:t>
            </a:r>
            <a:r>
              <a:rPr lang="en-US" altLang="zh-TW" sz="2800" dirty="0" smtClean="0"/>
              <a:t>A</a:t>
            </a:r>
            <a:r>
              <a:rPr lang="zh-TW" altLang="en-US" sz="2800" dirty="0" smtClean="0"/>
              <a:t> </a:t>
            </a:r>
            <a:r>
              <a:rPr lang="en-US" altLang="zh-TW" sz="2800" dirty="0" smtClean="0"/>
              <a:t>___</a:t>
            </a:r>
            <a:r>
              <a:rPr lang="zh-TW" altLang="en-US" sz="2800" dirty="0" smtClean="0"/>
              <a:t> </a:t>
            </a:r>
            <a:r>
              <a:rPr lang="en-US" altLang="zh-TW" sz="2800" dirty="0" smtClean="0"/>
              <a:t>B</a:t>
            </a:r>
            <a:r>
              <a:rPr lang="zh-TW" altLang="en-US" sz="2800" dirty="0" smtClean="0"/>
              <a:t> </a:t>
            </a:r>
            <a:r>
              <a:rPr lang="en-US" altLang="zh-TW" sz="2800" dirty="0" smtClean="0"/>
              <a:t>___</a:t>
            </a:r>
            <a:r>
              <a:rPr lang="zh-TW" altLang="en-US" sz="2800" dirty="0" smtClean="0"/>
              <a:t> </a:t>
            </a:r>
            <a:r>
              <a:rPr lang="en-US" altLang="zh-TW" sz="2800" dirty="0" smtClean="0"/>
              <a:t>C</a:t>
            </a:r>
            <a:r>
              <a:rPr lang="zh-TW" altLang="en-US" sz="2800" dirty="0" smtClean="0"/>
              <a:t> </a:t>
            </a:r>
            <a:r>
              <a:rPr lang="en-US" altLang="zh-TW" sz="2800" dirty="0" smtClean="0"/>
              <a:t>___</a:t>
            </a:r>
            <a:r>
              <a:rPr lang="zh-TW" altLang="en-US" sz="2800" dirty="0" smtClean="0"/>
              <a:t> </a:t>
            </a:r>
            <a:r>
              <a:rPr lang="en-US" altLang="zh-TW" sz="2800" dirty="0" smtClean="0"/>
              <a:t>D___</a:t>
            </a:r>
            <a:r>
              <a:rPr lang="en-US" altLang="zh-TW" sz="2800" dirty="0"/>
              <a:t/>
            </a:r>
            <a:br>
              <a:rPr lang="en-US" altLang="zh-TW" sz="2800" dirty="0"/>
            </a:br>
            <a:endParaRPr lang="zh-TW" altLang="en-US" sz="25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7" y="1988840"/>
            <a:ext cx="4320480"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6860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buNone/>
            </a:pPr>
            <a:r>
              <a:rPr lang="zh-TW" altLang="en-US" sz="4000" dirty="0" smtClean="0">
                <a:latin typeface="標楷體" panose="03000509000000000000" pitchFamily="65" charset="-120"/>
                <a:ea typeface="標楷體" panose="03000509000000000000" pitchFamily="65" charset="-120"/>
              </a:rPr>
              <a:t>    </a:t>
            </a:r>
            <a:r>
              <a:rPr lang="en-US" altLang="zh-TW" sz="4000" dirty="0" err="1" smtClean="0">
                <a:latin typeface="標楷體" panose="03000509000000000000" pitchFamily="65" charset="-120"/>
                <a:ea typeface="標楷體" panose="03000509000000000000" pitchFamily="65" charset="-120"/>
              </a:rPr>
              <a:t>Q3</a:t>
            </a:r>
            <a:r>
              <a:rPr lang="en-US" altLang="zh-TW" sz="4000" dirty="0" smtClean="0">
                <a:latin typeface="標楷體" panose="03000509000000000000" pitchFamily="65" charset="-120"/>
                <a:ea typeface="標楷體" panose="03000509000000000000" pitchFamily="65" charset="-120"/>
              </a:rPr>
              <a:t>:</a:t>
            </a:r>
            <a:r>
              <a:rPr lang="zh-TW" altLang="en-US" sz="4000" dirty="0" smtClean="0">
                <a:latin typeface="標楷體" panose="03000509000000000000" pitchFamily="65" charset="-120"/>
                <a:ea typeface="標楷體" panose="03000509000000000000" pitchFamily="65" charset="-120"/>
              </a:rPr>
              <a:t> 活動</a:t>
            </a:r>
            <a:r>
              <a:rPr lang="zh-TW" altLang="en-US" sz="4000" dirty="0">
                <a:latin typeface="標楷體" panose="03000509000000000000" pitchFamily="65" charset="-120"/>
                <a:ea typeface="標楷體" panose="03000509000000000000" pitchFamily="65" charset="-120"/>
              </a:rPr>
              <a:t>中的番茄來自何地</a:t>
            </a:r>
            <a:r>
              <a:rPr lang="en-US" altLang="zh-TW" sz="4000" dirty="0" smtClean="0">
                <a:latin typeface="標楷體" panose="03000509000000000000" pitchFamily="65" charset="-120"/>
                <a:ea typeface="標楷體" panose="03000509000000000000" pitchFamily="65" charset="-120"/>
              </a:rPr>
              <a:t>?</a:t>
            </a:r>
            <a:endParaRPr lang="en-US" altLang="zh-TW" sz="4000" dirty="0">
              <a:latin typeface="標楷體" panose="03000509000000000000" pitchFamily="65" charset="-120"/>
              <a:ea typeface="標楷體" panose="03000509000000000000" pitchFamily="65" charset="-120"/>
            </a:endParaRPr>
          </a:p>
          <a:p>
            <a:pPr marL="0" indent="0">
              <a:buNone/>
            </a:pPr>
            <a:r>
              <a:rPr lang="zh-TW" altLang="en-US" sz="4000" dirty="0" smtClean="0">
                <a:latin typeface="標楷體" panose="03000509000000000000" pitchFamily="65" charset="-120"/>
                <a:ea typeface="標楷體" panose="03000509000000000000" pitchFamily="65" charset="-120"/>
              </a:rPr>
              <a:t>  </a:t>
            </a:r>
            <a:r>
              <a:rPr lang="zh-TW" altLang="en-US" sz="4000" dirty="0">
                <a:ea typeface="標楷體" panose="03000509000000000000" pitchFamily="65" charset="-120"/>
              </a:rPr>
              <a:t> </a:t>
            </a:r>
            <a:r>
              <a:rPr lang="zh-TW" altLang="en-US" sz="4000" dirty="0" smtClean="0">
                <a:ea typeface="標楷體" panose="03000509000000000000" pitchFamily="65" charset="-120"/>
              </a:rPr>
              <a:t>    </a:t>
            </a:r>
            <a:r>
              <a:rPr lang="en-US" altLang="zh-TW" dirty="0" smtClean="0"/>
              <a:t>1</a:t>
            </a:r>
            <a:r>
              <a:rPr lang="en-US" altLang="zh-TW" dirty="0"/>
              <a:t>. </a:t>
            </a:r>
            <a:r>
              <a:rPr lang="en-US" altLang="zh-TW" dirty="0" smtClean="0"/>
              <a:t>□</a:t>
            </a:r>
            <a:r>
              <a:rPr lang="zh-TW" altLang="en-US" dirty="0" smtClean="0"/>
              <a:t> </a:t>
            </a:r>
            <a:r>
              <a:rPr lang="en-US" altLang="zh-TW" dirty="0" smtClean="0"/>
              <a:t>Valencia</a:t>
            </a:r>
            <a:endParaRPr lang="en-US" altLang="zh-TW" dirty="0"/>
          </a:p>
          <a:p>
            <a:pPr marL="0" indent="0">
              <a:buNone/>
            </a:pPr>
            <a:r>
              <a:rPr lang="zh-TW" altLang="en-US" dirty="0" smtClean="0"/>
              <a:t>            </a:t>
            </a:r>
            <a:r>
              <a:rPr lang="en-US" altLang="zh-TW" dirty="0" smtClean="0"/>
              <a:t>2.</a:t>
            </a:r>
            <a:r>
              <a:rPr lang="zh-TW" altLang="en-US" dirty="0" smtClean="0"/>
              <a:t> </a:t>
            </a:r>
            <a:r>
              <a:rPr lang="en-US" altLang="zh-TW" dirty="0"/>
              <a:t>□ </a:t>
            </a:r>
            <a:r>
              <a:rPr lang="en-US" altLang="zh-TW" dirty="0"/>
              <a:t>Barcelona</a:t>
            </a:r>
          </a:p>
          <a:p>
            <a:pPr marL="0" indent="0">
              <a:buNone/>
            </a:pPr>
            <a:r>
              <a:rPr lang="zh-TW" altLang="en-US" dirty="0" smtClean="0"/>
              <a:t>            </a:t>
            </a:r>
            <a:r>
              <a:rPr lang="en-US" altLang="zh-TW" dirty="0" smtClean="0"/>
              <a:t>3</a:t>
            </a:r>
            <a:r>
              <a:rPr lang="en-US" altLang="zh-TW" dirty="0"/>
              <a:t>. </a:t>
            </a:r>
            <a:r>
              <a:rPr lang="en-US" altLang="zh-TW" dirty="0"/>
              <a:t>□ </a:t>
            </a:r>
            <a:r>
              <a:rPr lang="en-US" altLang="zh-TW" dirty="0" smtClean="0"/>
              <a:t>Extremadura</a:t>
            </a:r>
            <a:endParaRPr lang="en-US" altLang="zh-TW" dirty="0"/>
          </a:p>
          <a:p>
            <a:pPr marL="0" indent="0">
              <a:buNone/>
            </a:pPr>
            <a:r>
              <a:rPr lang="zh-TW" altLang="en-US" dirty="0" smtClean="0"/>
              <a:t>            </a:t>
            </a:r>
            <a:r>
              <a:rPr lang="en-US" altLang="zh-TW" dirty="0" smtClean="0"/>
              <a:t>4</a:t>
            </a:r>
            <a:r>
              <a:rPr lang="en-US" altLang="zh-TW" dirty="0"/>
              <a:t>. </a:t>
            </a:r>
            <a:r>
              <a:rPr lang="en-US" altLang="zh-TW" dirty="0"/>
              <a:t>□</a:t>
            </a:r>
            <a:r>
              <a:rPr lang="zh-TW" altLang="en-US" dirty="0" smtClean="0"/>
              <a:t> </a:t>
            </a:r>
            <a:r>
              <a:rPr lang="en-US" altLang="zh-TW" dirty="0" smtClean="0"/>
              <a:t>Galicia</a:t>
            </a:r>
            <a:endParaRPr lang="en-US" altLang="zh-TW" dirty="0"/>
          </a:p>
          <a:p>
            <a:endParaRPr lang="zh-TW" altLang="en-US" dirty="0"/>
          </a:p>
        </p:txBody>
      </p:sp>
    </p:spTree>
    <p:extLst>
      <p:ext uri="{BB962C8B-B14F-4D97-AF65-F5344CB8AC3E}">
        <p14:creationId xmlns:p14="http://schemas.microsoft.com/office/powerpoint/2010/main" val="3856544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23528" y="980728"/>
            <a:ext cx="8229600" cy="4525963"/>
          </a:xfrm>
        </p:spPr>
        <p:txBody>
          <a:bodyPr/>
          <a:lstStyle/>
          <a:p>
            <a:r>
              <a:rPr lang="en-US" altLang="zh-TW" sz="4000" dirty="0" err="1" smtClean="0"/>
              <a:t>Q4</a:t>
            </a:r>
            <a:r>
              <a:rPr lang="en-US" altLang="zh-TW" sz="4000" dirty="0" smtClean="0"/>
              <a:t>:</a:t>
            </a:r>
            <a:r>
              <a:rPr lang="zh-TW" altLang="en-US" sz="4000" dirty="0" smtClean="0"/>
              <a:t> </a:t>
            </a:r>
            <a:r>
              <a:rPr lang="zh-TW" altLang="en-US" sz="4000" dirty="0"/>
              <a:t> 參賽規則之一為</a:t>
            </a:r>
            <a:r>
              <a:rPr lang="en-US" altLang="zh-TW" sz="4000" dirty="0"/>
              <a:t>: </a:t>
            </a:r>
            <a:r>
              <a:rPr lang="zh-TW" altLang="en-US" sz="4000" dirty="0"/>
              <a:t>第二發信號彈響起時，所有人必須停止丟擲番茄</a:t>
            </a:r>
            <a:r>
              <a:rPr lang="zh-TW" altLang="en-US" sz="4000" dirty="0" smtClean="0"/>
              <a:t>。</a:t>
            </a:r>
            <a:endParaRPr lang="zh-TW" altLang="en-US" sz="4000" dirty="0"/>
          </a:p>
          <a:p>
            <a:pPr marL="0" indent="0">
              <a:buNone/>
            </a:pPr>
            <a:r>
              <a:rPr lang="zh-TW" altLang="en-US" dirty="0" smtClean="0"/>
              <a:t>    </a:t>
            </a:r>
            <a:endParaRPr lang="en-US" altLang="zh-TW" dirty="0" smtClean="0"/>
          </a:p>
          <a:p>
            <a:pPr marL="0" indent="0">
              <a:buNone/>
            </a:pPr>
            <a:r>
              <a:rPr lang="zh-TW" altLang="en-US" dirty="0"/>
              <a:t> </a:t>
            </a:r>
            <a:r>
              <a:rPr lang="zh-TW" altLang="en-US" dirty="0" smtClean="0"/>
              <a:t>   </a:t>
            </a:r>
            <a:r>
              <a:rPr lang="en-US" altLang="zh-TW" dirty="0" smtClean="0"/>
              <a:t>□</a:t>
            </a:r>
            <a:r>
              <a:rPr lang="zh-TW" altLang="en-US" dirty="0" smtClean="0">
                <a:latin typeface="標楷體" panose="03000509000000000000" pitchFamily="65" charset="-120"/>
                <a:ea typeface="標楷體" panose="03000509000000000000" pitchFamily="65" charset="-120"/>
              </a:rPr>
              <a:t>是 </a:t>
            </a:r>
            <a:r>
              <a:rPr lang="en-US" altLang="zh-TW" dirty="0"/>
              <a:t>□</a:t>
            </a:r>
            <a:r>
              <a:rPr lang="zh-TW" altLang="en-US" dirty="0" smtClean="0">
                <a:latin typeface="標楷體" panose="03000509000000000000" pitchFamily="65" charset="-120"/>
                <a:ea typeface="標楷體" panose="03000509000000000000" pitchFamily="65" charset="-120"/>
              </a:rPr>
              <a:t>否</a:t>
            </a:r>
            <a:endParaRPr lang="zh-TW" altLang="en-US"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2312682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sz="4000" dirty="0" err="1" smtClean="0"/>
              <a:t>Q5</a:t>
            </a:r>
            <a:r>
              <a:rPr lang="en-US" altLang="zh-TW" sz="4000" dirty="0" smtClean="0"/>
              <a:t>:</a:t>
            </a:r>
            <a:r>
              <a:rPr lang="zh-TW" altLang="en-US" sz="4000" dirty="0" smtClean="0"/>
              <a:t> </a:t>
            </a:r>
            <a:r>
              <a:rPr lang="zh-TW" altLang="en-US" sz="4000" dirty="0"/>
              <a:t> 至今，番茄節活動都是採用自由參加的方式，不需費用</a:t>
            </a:r>
            <a:r>
              <a:rPr lang="zh-TW" altLang="en-US" sz="4000" dirty="0" smtClean="0"/>
              <a:t>。</a:t>
            </a:r>
            <a:endParaRPr lang="en-US" altLang="zh-TW" sz="4000" dirty="0" smtClean="0"/>
          </a:p>
          <a:p>
            <a:endParaRPr lang="en-US" altLang="zh-TW" sz="4000" dirty="0"/>
          </a:p>
          <a:p>
            <a:pPr marL="0" indent="0">
              <a:buNone/>
            </a:pPr>
            <a:r>
              <a:rPr lang="zh-TW" altLang="en-US" dirty="0" smtClean="0"/>
              <a:t> </a:t>
            </a:r>
            <a:r>
              <a:rPr lang="zh-TW" altLang="en-US" dirty="0" smtClean="0"/>
              <a:t>    </a:t>
            </a:r>
            <a:r>
              <a:rPr lang="en-US" altLang="zh-TW" dirty="0" smtClean="0"/>
              <a:t>□</a:t>
            </a:r>
            <a:r>
              <a:rPr lang="zh-TW" altLang="en-US" dirty="0" smtClean="0">
                <a:latin typeface="標楷體" panose="03000509000000000000" pitchFamily="65" charset="-120"/>
                <a:ea typeface="標楷體" panose="03000509000000000000" pitchFamily="65" charset="-120"/>
              </a:rPr>
              <a:t>是 </a:t>
            </a:r>
            <a:r>
              <a:rPr lang="en-US" altLang="zh-TW" dirty="0"/>
              <a:t>□</a:t>
            </a:r>
            <a:r>
              <a:rPr lang="zh-TW" altLang="en-US" dirty="0" smtClean="0">
                <a:latin typeface="標楷體" panose="03000509000000000000" pitchFamily="65" charset="-120"/>
                <a:ea typeface="標楷體" panose="03000509000000000000" pitchFamily="65" charset="-120"/>
              </a:rPr>
              <a:t>否</a:t>
            </a:r>
            <a:endParaRPr lang="zh-TW" altLang="en-US" dirty="0" smtClean="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3436155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en-US" altLang="zh-TW" sz="4000" dirty="0" err="1" smtClean="0"/>
              <a:t>Q6</a:t>
            </a:r>
            <a:r>
              <a:rPr lang="en-US" altLang="zh-TW" sz="4000" dirty="0" smtClean="0"/>
              <a:t>:</a:t>
            </a:r>
            <a:r>
              <a:rPr lang="zh-TW" altLang="en-US" sz="4000" dirty="0" smtClean="0"/>
              <a:t> 番茄節藉由哪一項活動來拉開  </a:t>
            </a:r>
            <a:endParaRPr lang="en-US" altLang="zh-TW" sz="4000" dirty="0" smtClean="0"/>
          </a:p>
          <a:p>
            <a:pPr marL="0" indent="0">
              <a:buNone/>
            </a:pPr>
            <a:r>
              <a:rPr lang="zh-TW" altLang="en-US" sz="4000" dirty="0"/>
              <a:t> </a:t>
            </a:r>
            <a:r>
              <a:rPr lang="zh-TW" altLang="en-US" sz="4000" dirty="0" smtClean="0"/>
              <a:t>          序幕呢</a:t>
            </a:r>
            <a:r>
              <a:rPr lang="en-US" altLang="zh-TW" sz="4000" dirty="0" smtClean="0"/>
              <a:t>?</a:t>
            </a:r>
          </a:p>
          <a:p>
            <a:r>
              <a:rPr lang="en-US" altLang="zh-TW" sz="4000" dirty="0" smtClean="0"/>
              <a:t>A:</a:t>
            </a:r>
            <a:r>
              <a:rPr lang="zh-TW" altLang="en-US" sz="4000" dirty="0" smtClean="0"/>
              <a:t> </a:t>
            </a:r>
            <a:r>
              <a:rPr lang="en-US" altLang="zh-TW" sz="4000" dirty="0" smtClean="0"/>
              <a:t>______________</a:t>
            </a:r>
            <a:endParaRPr lang="zh-TW" altLang="en-US" sz="4000" dirty="0"/>
          </a:p>
        </p:txBody>
      </p:sp>
    </p:spTree>
    <p:extLst>
      <p:ext uri="{BB962C8B-B14F-4D97-AF65-F5344CB8AC3E}">
        <p14:creationId xmlns:p14="http://schemas.microsoft.com/office/powerpoint/2010/main" val="1035031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番茄節的起源</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67544" y="1628800"/>
            <a:ext cx="8229600" cy="4248472"/>
          </a:xfrm>
        </p:spPr>
        <p:txBody>
          <a:bodyPr>
            <a:normAutofit fontScale="47500" lnSpcReduction="20000"/>
          </a:bodyPr>
          <a:lstStyle/>
          <a:p>
            <a:r>
              <a:rPr lang="zh-TW" altLang="en-US" sz="5300" dirty="0" smtClean="0">
                <a:solidFill>
                  <a:srgbClr val="FF0000"/>
                </a:solidFill>
                <a:latin typeface="標楷體" panose="03000509000000000000" pitchFamily="65" charset="-120"/>
                <a:ea typeface="標楷體" panose="03000509000000000000" pitchFamily="65" charset="-120"/>
              </a:rPr>
              <a:t>有</a:t>
            </a:r>
            <a:r>
              <a:rPr lang="zh-TW" altLang="en-US" sz="5300" dirty="0">
                <a:solidFill>
                  <a:srgbClr val="FF0000"/>
                </a:solidFill>
                <a:latin typeface="標楷體" panose="03000509000000000000" pitchFamily="65" charset="-120"/>
                <a:ea typeface="標楷體" panose="03000509000000000000" pitchFamily="65" charset="-120"/>
              </a:rPr>
              <a:t>不少傳說，但真正的起源已經無從查起</a:t>
            </a:r>
            <a:r>
              <a:rPr lang="zh-TW" altLang="en-US" sz="4500" dirty="0">
                <a:latin typeface="標楷體" panose="03000509000000000000" pitchFamily="65" charset="-120"/>
                <a:ea typeface="標楷體" panose="03000509000000000000" pitchFamily="65" charset="-120"/>
              </a:rPr>
              <a:t>，其中一些版本包括：賣菜的老婆婆不慎將菜籃打翻，一旁的青年拿起掉在地上的番茄互相丟擲演變而成及街上表演的音樂家過於乏味而遭受番茄攻擊等說法</a:t>
            </a:r>
            <a:r>
              <a:rPr lang="zh-TW" altLang="en-US" sz="4500" dirty="0" smtClean="0">
                <a:latin typeface="標楷體" panose="03000509000000000000" pitchFamily="65" charset="-120"/>
                <a:ea typeface="標楷體" panose="03000509000000000000" pitchFamily="65" charset="-120"/>
              </a:rPr>
              <a:t>。</a:t>
            </a:r>
            <a:endParaRPr lang="en-US" altLang="zh-TW" sz="4500" dirty="0" smtClean="0">
              <a:latin typeface="標楷體" panose="03000509000000000000" pitchFamily="65" charset="-120"/>
              <a:ea typeface="標楷體" panose="03000509000000000000" pitchFamily="65" charset="-120"/>
            </a:endParaRPr>
          </a:p>
          <a:p>
            <a:endParaRPr lang="en-US" altLang="zh-TW" sz="4500" dirty="0">
              <a:latin typeface="標楷體" panose="03000509000000000000" pitchFamily="65" charset="-120"/>
              <a:ea typeface="標楷體" panose="03000509000000000000" pitchFamily="65" charset="-120"/>
            </a:endParaRPr>
          </a:p>
          <a:p>
            <a:r>
              <a:rPr lang="zh-TW" altLang="en-US" sz="4500" dirty="0" smtClean="0">
                <a:latin typeface="標楷體" panose="03000509000000000000" pitchFamily="65" charset="-120"/>
                <a:ea typeface="標楷體" panose="03000509000000000000" pitchFamily="65" charset="-120"/>
              </a:rPr>
              <a:t>但</a:t>
            </a:r>
            <a:r>
              <a:rPr lang="zh-TW" altLang="en-US" sz="4500" dirty="0">
                <a:latin typeface="標楷體" panose="03000509000000000000" pitchFamily="65" charset="-120"/>
                <a:ea typeface="標楷體" panose="03000509000000000000" pitchFamily="65" charset="-120"/>
              </a:rPr>
              <a:t>比較可信的版本是：於</a:t>
            </a:r>
            <a:r>
              <a:rPr lang="en-US" altLang="zh-TW" sz="4500" dirty="0">
                <a:latin typeface="標楷體" panose="03000509000000000000" pitchFamily="65" charset="-120"/>
                <a:ea typeface="標楷體" panose="03000509000000000000" pitchFamily="65" charset="-120"/>
              </a:rPr>
              <a:t>1945</a:t>
            </a:r>
            <a:r>
              <a:rPr lang="zh-TW" altLang="en-US" sz="4500" dirty="0">
                <a:latin typeface="標楷體" panose="03000509000000000000" pitchFamily="65" charset="-120"/>
                <a:ea typeface="標楷體" panose="03000509000000000000" pitchFamily="65" charset="-120"/>
              </a:rPr>
              <a:t>年當地舉行巨人及大頭人像遊行時，有些在旁觀看的年輕人想加入遊行隊伍，不慎造成遊行者跌倒，導致雙方起肢體衝突。此時有人隨手拿起一旁菜販箱子內的番茄丟擲對方，結果引起一場混戰後經警方制止。隔年同一時間，就有人自己隨身攜帶番茄，又造成再次混戰也遭警方制止。稍後幾年執政當局禁止此活動直到</a:t>
            </a:r>
            <a:r>
              <a:rPr lang="en-US" altLang="zh-TW" sz="4500" dirty="0">
                <a:latin typeface="標楷體" panose="03000509000000000000" pitchFamily="65" charset="-120"/>
                <a:ea typeface="標楷體" panose="03000509000000000000" pitchFamily="65" charset="-120"/>
              </a:rPr>
              <a:t>1957</a:t>
            </a:r>
            <a:r>
              <a:rPr lang="zh-TW" altLang="en-US" sz="4500" dirty="0">
                <a:latin typeface="標楷體" panose="03000509000000000000" pitchFamily="65" charset="-120"/>
                <a:ea typeface="標楷體" panose="03000509000000000000" pitchFamily="65" charset="-120"/>
              </a:rPr>
              <a:t>年有一群年輕人出面以古怪的方式抗議，他們抬著裝滿番茄的棺材，伴隨著樂隊吹奏送葬音樂，以諷刺他們的番茄節已死。此舉讓執政當局反省最後於</a:t>
            </a:r>
            <a:r>
              <a:rPr lang="en-US" altLang="zh-TW" sz="4500" dirty="0">
                <a:latin typeface="標楷體" panose="03000509000000000000" pitchFamily="65" charset="-120"/>
                <a:ea typeface="標楷體" panose="03000509000000000000" pitchFamily="65" charset="-120"/>
              </a:rPr>
              <a:t>1959</a:t>
            </a:r>
            <a:r>
              <a:rPr lang="zh-TW" altLang="en-US" sz="4500" dirty="0">
                <a:latin typeface="標楷體" panose="03000509000000000000" pitchFamily="65" charset="-120"/>
                <a:ea typeface="標楷體" panose="03000509000000000000" pitchFamily="65" charset="-120"/>
              </a:rPr>
              <a:t>年當局同意再次舉辦，但必須訂下一些規則。</a:t>
            </a:r>
            <a:r>
              <a:rPr lang="zh-TW" altLang="en-US" sz="4500" dirty="0" smtClean="0">
                <a:latin typeface="標楷體" panose="03000509000000000000" pitchFamily="65" charset="-120"/>
                <a:ea typeface="標楷體" panose="03000509000000000000" pitchFamily="65" charset="-120"/>
              </a:rPr>
              <a:t/>
            </a:r>
            <a:br>
              <a:rPr lang="zh-TW" altLang="en-US" sz="4500" dirty="0" smtClean="0">
                <a:latin typeface="標楷體" panose="03000509000000000000" pitchFamily="65" charset="-120"/>
                <a:ea typeface="標楷體" panose="03000509000000000000" pitchFamily="65" charset="-120"/>
              </a:rPr>
            </a:br>
            <a:r>
              <a:rPr lang="zh-TW" altLang="en-US" dirty="0" smtClean="0">
                <a:latin typeface="標楷體" panose="03000509000000000000" pitchFamily="65" charset="-120"/>
                <a:ea typeface="標楷體" panose="03000509000000000000" pitchFamily="65" charset="-120"/>
              </a:rPr>
              <a:t/>
            </a:r>
            <a:br>
              <a:rPr lang="zh-TW" altLang="en-US" dirty="0" smtClean="0">
                <a:latin typeface="標楷體" panose="03000509000000000000" pitchFamily="65" charset="-120"/>
                <a:ea typeface="標楷體" panose="03000509000000000000" pitchFamily="65" charset="-120"/>
              </a:rPr>
            </a:b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276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5000" dirty="0" err="1" smtClean="0"/>
              <a:t>Buñol</a:t>
            </a:r>
            <a:r>
              <a:rPr lang="zh-TW" altLang="en-US" sz="5000" dirty="0" smtClean="0"/>
              <a:t>小鎮</a:t>
            </a:r>
            <a:endParaRPr lang="zh-TW" altLang="en-US" sz="5000" dirty="0"/>
          </a:p>
        </p:txBody>
      </p:sp>
      <p:sp>
        <p:nvSpPr>
          <p:cNvPr id="3" name="內容版面配置區 2"/>
          <p:cNvSpPr>
            <a:spLocks noGrp="1"/>
          </p:cNvSpPr>
          <p:nvPr>
            <p:ph idx="1"/>
          </p:nvPr>
        </p:nvSpPr>
        <p:spPr/>
        <p:txBody>
          <a:bodyPr/>
          <a:lstStyle/>
          <a:p>
            <a:r>
              <a:rPr lang="zh-TW" altLang="en-US" dirty="0" smtClean="0"/>
              <a:t>位於西班牙</a:t>
            </a:r>
            <a:r>
              <a:rPr lang="en-US" altLang="zh-TW" dirty="0" smtClean="0"/>
              <a:t>Valencia</a:t>
            </a:r>
            <a:r>
              <a:rPr lang="zh-TW" altLang="en-US" dirty="0" smtClean="0"/>
              <a:t>省，步調</a:t>
            </a:r>
            <a:r>
              <a:rPr lang="zh-TW" altLang="en-US" dirty="0"/>
              <a:t>緩慢</a:t>
            </a:r>
            <a:r>
              <a:rPr lang="zh-TW" altLang="en-US" dirty="0" smtClean="0"/>
              <a:t>的</a:t>
            </a:r>
            <a:r>
              <a:rPr lang="en-US" altLang="zh-TW" dirty="0" err="1" smtClean="0">
                <a:solidFill>
                  <a:srgbClr val="FF0000"/>
                </a:solidFill>
              </a:rPr>
              <a:t>Buñol</a:t>
            </a:r>
            <a:r>
              <a:rPr lang="zh-TW" altLang="en-US" dirty="0" smtClean="0">
                <a:solidFill>
                  <a:srgbClr val="FF0000"/>
                </a:solidFill>
              </a:rPr>
              <a:t>小鎮，</a:t>
            </a:r>
            <a:r>
              <a:rPr lang="en-US" altLang="zh-TW" dirty="0" smtClean="0">
                <a:solidFill>
                  <a:srgbClr val="FF0000"/>
                </a:solidFill>
              </a:rPr>
              <a:t>​</a:t>
            </a:r>
            <a:r>
              <a:rPr lang="zh-TW" altLang="en-US" dirty="0" smtClean="0">
                <a:solidFill>
                  <a:srgbClr val="FF0000"/>
                </a:solidFill>
              </a:rPr>
              <a:t>舉辦每年</a:t>
            </a:r>
            <a:r>
              <a:rPr lang="zh-TW" altLang="en-US" dirty="0">
                <a:solidFill>
                  <a:srgbClr val="FF0000"/>
                </a:solidFill>
              </a:rPr>
              <a:t>十分重要</a:t>
            </a:r>
            <a:r>
              <a:rPr lang="zh-TW" altLang="en-US" dirty="0" smtClean="0">
                <a:solidFill>
                  <a:srgbClr val="FF0000"/>
                </a:solidFill>
              </a:rPr>
              <a:t>的</a:t>
            </a:r>
            <a:r>
              <a:rPr lang="en-US" altLang="zh-TW" dirty="0" smtClean="0">
                <a:solidFill>
                  <a:srgbClr val="FF0000"/>
                </a:solidFill>
              </a:rPr>
              <a:t>La </a:t>
            </a:r>
            <a:r>
              <a:rPr lang="en-US" altLang="zh-TW" dirty="0" err="1" smtClean="0">
                <a:solidFill>
                  <a:srgbClr val="FF0000"/>
                </a:solidFill>
              </a:rPr>
              <a:t>tomatina</a:t>
            </a:r>
            <a:r>
              <a:rPr lang="zh-TW" altLang="en-US" dirty="0" smtClean="0">
                <a:solidFill>
                  <a:srgbClr val="FF0000"/>
                </a:solidFill>
              </a:rPr>
              <a:t>節慶</a:t>
            </a:r>
            <a:endParaRPr lang="en-US" altLang="zh-TW" dirty="0" smtClean="0">
              <a:solidFill>
                <a:srgbClr val="FF0000"/>
              </a:solidFill>
            </a:endParaRPr>
          </a:p>
          <a:p>
            <a:r>
              <a:rPr lang="zh-TW" altLang="en-US" dirty="0" smtClean="0">
                <a:solidFill>
                  <a:srgbClr val="FF0000"/>
                </a:solidFill>
              </a:rPr>
              <a:t>每年</a:t>
            </a:r>
            <a:r>
              <a:rPr lang="zh-TW" altLang="en-US" dirty="0">
                <a:solidFill>
                  <a:srgbClr val="FF0000"/>
                </a:solidFill>
              </a:rPr>
              <a:t>八月的最後一個星期三</a:t>
            </a:r>
            <a:r>
              <a:rPr lang="zh-TW" altLang="en-US" dirty="0"/>
              <a:t>會湧入比當地居民人數多上三至四倍來自全球各地的遊客前來共襄盛舉</a:t>
            </a:r>
            <a:endParaRPr lang="en-US" altLang="zh-TW" dirty="0" smtClean="0"/>
          </a:p>
          <a:p>
            <a:endParaRPr lang="en-US" altLang="zh-TW" dirty="0"/>
          </a:p>
          <a:p>
            <a:endParaRPr lang="zh-TW" altLang="en-US" dirty="0"/>
          </a:p>
        </p:txBody>
      </p:sp>
    </p:spTree>
    <p:extLst>
      <p:ext uri="{BB962C8B-B14F-4D97-AF65-F5344CB8AC3E}">
        <p14:creationId xmlns:p14="http://schemas.microsoft.com/office/powerpoint/2010/main" val="3402428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764704"/>
            <a:ext cx="8229600" cy="1359024"/>
          </a:xfrm>
        </p:spPr>
        <p:txBody>
          <a:bodyPr>
            <a:normAutofit fontScale="90000"/>
          </a:bodyPr>
          <a:lstStyle/>
          <a:p>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zh-TW" altLang="en-US" sz="5600" dirty="0" smtClean="0">
                <a:latin typeface="標楷體" panose="03000509000000000000" pitchFamily="65" charset="-120"/>
                <a:ea typeface="標楷體" panose="03000509000000000000" pitchFamily="65" charset="-120"/>
              </a:rPr>
              <a:t>番茄節 </a:t>
            </a:r>
            <a:r>
              <a:rPr lang="en-US" altLang="zh-TW" sz="5600" dirty="0" smtClean="0">
                <a:latin typeface="標楷體" panose="03000509000000000000" pitchFamily="65" charset="-120"/>
                <a:ea typeface="標楷體" panose="03000509000000000000" pitchFamily="65" charset="-120"/>
              </a:rPr>
              <a:t>La </a:t>
            </a:r>
            <a:r>
              <a:rPr lang="en-US" altLang="zh-TW" sz="5600" dirty="0" err="1" smtClean="0">
                <a:latin typeface="標楷體" panose="03000509000000000000" pitchFamily="65" charset="-120"/>
                <a:ea typeface="標楷體" panose="03000509000000000000" pitchFamily="65" charset="-120"/>
              </a:rPr>
              <a:t>tomatina</a:t>
            </a:r>
            <a:r>
              <a:rPr lang="zh-TW" altLang="en-US" sz="5600" dirty="0">
                <a:latin typeface="標楷體" panose="03000509000000000000" pitchFamily="65" charset="-120"/>
                <a:ea typeface="標楷體" panose="03000509000000000000" pitchFamily="65" charset="-120"/>
              </a:rPr>
              <a:t> </a:t>
            </a:r>
            <a:r>
              <a:rPr lang="zh-TW" altLang="en-US" sz="5600" dirty="0" smtClean="0">
                <a:latin typeface="標楷體" panose="03000509000000000000" pitchFamily="65" charset="-120"/>
                <a:ea typeface="標楷體" panose="03000509000000000000" pitchFamily="65" charset="-120"/>
              </a:rPr>
              <a:t>簡介</a:t>
            </a:r>
            <a:r>
              <a:rPr lang="en-US" altLang="zh-TW" sz="5600" dirty="0" smtClean="0">
                <a:latin typeface="標楷體" panose="03000509000000000000" pitchFamily="65" charset="-120"/>
                <a:ea typeface="標楷體" panose="03000509000000000000" pitchFamily="65" charset="-120"/>
              </a:rPr>
              <a:t/>
            </a:r>
            <a:br>
              <a:rPr lang="en-US" altLang="zh-TW" sz="5600" dirty="0" smtClean="0">
                <a:latin typeface="標楷體" panose="03000509000000000000" pitchFamily="65" charset="-120"/>
                <a:ea typeface="標楷體" panose="03000509000000000000" pitchFamily="65" charset="-120"/>
              </a:rPr>
            </a:br>
            <a:endParaRPr lang="zh-TW" altLang="en-US" sz="5600" dirty="0"/>
          </a:p>
        </p:txBody>
      </p:sp>
      <p:sp>
        <p:nvSpPr>
          <p:cNvPr id="3" name="內容版面配置區 2"/>
          <p:cNvSpPr>
            <a:spLocks noGrp="1"/>
          </p:cNvSpPr>
          <p:nvPr>
            <p:ph idx="1"/>
          </p:nvPr>
        </p:nvSpPr>
        <p:spPr>
          <a:xfrm>
            <a:off x="467544" y="2204864"/>
            <a:ext cx="8229600" cy="3417243"/>
          </a:xfrm>
        </p:spPr>
        <p:txBody>
          <a:bodyPr>
            <a:normAutofit/>
          </a:bodyPr>
          <a:lstStyle/>
          <a:p>
            <a:r>
              <a:rPr lang="zh-TW" altLang="en-US" sz="3000" dirty="0" smtClean="0">
                <a:solidFill>
                  <a:srgbClr val="FF0000"/>
                </a:solidFill>
                <a:latin typeface="標楷體" panose="03000509000000000000" pitchFamily="65" charset="-120"/>
                <a:ea typeface="標楷體" panose="03000509000000000000" pitchFamily="65" charset="-120"/>
              </a:rPr>
              <a:t>西班牙觀光局於</a:t>
            </a:r>
            <a:r>
              <a:rPr lang="en-US" altLang="zh-TW" sz="3000" dirty="0" smtClean="0">
                <a:solidFill>
                  <a:srgbClr val="FF0000"/>
                </a:solidFill>
                <a:latin typeface="標楷體" panose="03000509000000000000" pitchFamily="65" charset="-120"/>
                <a:ea typeface="標楷體" panose="03000509000000000000" pitchFamily="65" charset="-120"/>
              </a:rPr>
              <a:t>2002</a:t>
            </a:r>
            <a:r>
              <a:rPr lang="zh-TW" altLang="en-US" sz="3000" dirty="0" smtClean="0">
                <a:solidFill>
                  <a:srgbClr val="FF0000"/>
                </a:solidFill>
                <a:latin typeface="標楷體" panose="03000509000000000000" pitchFamily="65" charset="-120"/>
                <a:ea typeface="標楷體" panose="03000509000000000000" pitchFamily="65" charset="-120"/>
              </a:rPr>
              <a:t>年宣佈此活動為國際觀光節慶</a:t>
            </a:r>
            <a:endParaRPr lang="en-US" altLang="zh-TW" sz="3000" dirty="0" smtClean="0">
              <a:solidFill>
                <a:srgbClr val="FF0000"/>
              </a:solidFill>
              <a:latin typeface="標楷體" panose="03000509000000000000" pitchFamily="65" charset="-120"/>
              <a:ea typeface="標楷體" panose="03000509000000000000" pitchFamily="65" charset="-120"/>
            </a:endParaRPr>
          </a:p>
          <a:p>
            <a:r>
              <a:rPr lang="en-US" altLang="zh-TW" sz="3000" dirty="0" smtClean="0">
                <a:latin typeface="標楷體" panose="03000509000000000000" pitchFamily="65" charset="-120"/>
                <a:ea typeface="標楷體" panose="03000509000000000000" pitchFamily="65" charset="-120"/>
              </a:rPr>
              <a:t>La </a:t>
            </a:r>
            <a:r>
              <a:rPr lang="en-US" altLang="zh-TW" sz="3000" dirty="0" err="1">
                <a:latin typeface="標楷體" panose="03000509000000000000" pitchFamily="65" charset="-120"/>
                <a:ea typeface="標楷體" panose="03000509000000000000" pitchFamily="65" charset="-120"/>
              </a:rPr>
              <a:t>tomatina</a:t>
            </a:r>
            <a:r>
              <a:rPr lang="zh-TW" altLang="en-US" sz="3000" dirty="0">
                <a:latin typeface="標楷體" panose="03000509000000000000" pitchFamily="65" charset="-120"/>
                <a:ea typeface="標楷體" panose="03000509000000000000" pitchFamily="65" charset="-120"/>
              </a:rPr>
              <a:t>事實上是</a:t>
            </a:r>
            <a:r>
              <a:rPr lang="en-US" altLang="zh-TW" sz="3000" dirty="0" err="1">
                <a:latin typeface="標楷體" panose="03000509000000000000" pitchFamily="65" charset="-120"/>
                <a:ea typeface="標楷體" panose="03000509000000000000" pitchFamily="65" charset="-120"/>
              </a:rPr>
              <a:t>Buñol</a:t>
            </a:r>
            <a:r>
              <a:rPr lang="zh-TW" altLang="en-US" sz="3000" dirty="0">
                <a:latin typeface="標楷體" panose="03000509000000000000" pitchFamily="65" charset="-120"/>
                <a:ea typeface="標楷體" panose="03000509000000000000" pitchFamily="65" charset="-120"/>
              </a:rPr>
              <a:t>為期一週的守護神節慶的其中一個活動，守護神節慶是</a:t>
            </a:r>
            <a:r>
              <a:rPr lang="zh-TW" altLang="en-US" sz="3000" dirty="0" smtClean="0">
                <a:latin typeface="標楷體" panose="03000509000000000000" pitchFamily="65" charset="-120"/>
                <a:ea typeface="標楷體" panose="03000509000000000000" pitchFamily="65" charset="-120"/>
              </a:rPr>
              <a:t>為了鎮</a:t>
            </a:r>
            <a:r>
              <a:rPr lang="zh-TW" altLang="en-US" sz="3000" dirty="0">
                <a:latin typeface="標楷體" panose="03000509000000000000" pitchFamily="65" charset="-120"/>
                <a:ea typeface="標楷體" panose="03000509000000000000" pitchFamily="65" charset="-120"/>
              </a:rPr>
              <a:t>上的</a:t>
            </a:r>
            <a:r>
              <a:rPr lang="zh-TW" altLang="en-US" sz="3000" dirty="0" smtClean="0">
                <a:latin typeface="標楷體" panose="03000509000000000000" pitchFamily="65" charset="-120"/>
                <a:ea typeface="標楷體" panose="03000509000000000000" pitchFamily="65" charset="-120"/>
              </a:rPr>
              <a:t>守護神 </a:t>
            </a:r>
            <a:r>
              <a:rPr lang="en-US" altLang="zh-TW" sz="3000" dirty="0" smtClean="0">
                <a:latin typeface="標楷體" panose="03000509000000000000" pitchFamily="65" charset="-120"/>
                <a:ea typeface="標楷體" panose="03000509000000000000" pitchFamily="65" charset="-120"/>
              </a:rPr>
              <a:t>-</a:t>
            </a:r>
            <a:r>
              <a:rPr lang="zh-TW" altLang="en-US" sz="3000" dirty="0" smtClean="0">
                <a:latin typeface="標楷體" panose="03000509000000000000" pitchFamily="65" charset="-120"/>
                <a:ea typeface="標楷體" panose="03000509000000000000" pitchFamily="65" charset="-120"/>
              </a:rPr>
              <a:t> </a:t>
            </a:r>
            <a:r>
              <a:rPr lang="en-US" altLang="zh-TW" sz="3000" dirty="0" smtClean="0">
                <a:latin typeface="標楷體" panose="03000509000000000000" pitchFamily="65" charset="-120"/>
                <a:ea typeface="標楷體" panose="03000509000000000000" pitchFamily="65" charset="-120"/>
              </a:rPr>
              <a:t>Luis </a:t>
            </a:r>
            <a:r>
              <a:rPr lang="en-US" altLang="zh-TW" sz="3000" dirty="0" err="1">
                <a:latin typeface="標楷體" panose="03000509000000000000" pitchFamily="65" charset="-120"/>
                <a:ea typeface="標楷體" panose="03000509000000000000" pitchFamily="65" charset="-120"/>
              </a:rPr>
              <a:t>Bertràn</a:t>
            </a:r>
            <a:r>
              <a:rPr lang="zh-TW" altLang="en-US" sz="3000" dirty="0">
                <a:latin typeface="標楷體" panose="03000509000000000000" pitchFamily="65" charset="-120"/>
                <a:ea typeface="標楷體" panose="03000509000000000000" pitchFamily="65" charset="-120"/>
              </a:rPr>
              <a:t>及</a:t>
            </a:r>
            <a:r>
              <a:rPr lang="en-US" altLang="zh-TW" sz="3000" dirty="0">
                <a:latin typeface="標楷體" panose="03000509000000000000" pitchFamily="65" charset="-120"/>
                <a:ea typeface="標楷體" panose="03000509000000000000" pitchFamily="65" charset="-120"/>
              </a:rPr>
              <a:t>Valencia</a:t>
            </a:r>
            <a:r>
              <a:rPr lang="zh-TW" altLang="en-US" sz="3000" dirty="0">
                <a:latin typeface="標楷體" panose="03000509000000000000" pitchFamily="65" charset="-120"/>
                <a:ea typeface="標楷體" panose="03000509000000000000" pitchFamily="65" charset="-120"/>
              </a:rPr>
              <a:t>的守護神聖母瑪利亞而舉辦，活動以遊行、音樂、舞蹈及焰火為特色</a:t>
            </a:r>
          </a:p>
        </p:txBody>
      </p:sp>
    </p:spTree>
    <p:extLst>
      <p:ext uri="{BB962C8B-B14F-4D97-AF65-F5344CB8AC3E}">
        <p14:creationId xmlns:p14="http://schemas.microsoft.com/office/powerpoint/2010/main" val="122054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548680"/>
            <a:ext cx="8229600" cy="1143000"/>
          </a:xfrm>
        </p:spPr>
        <p:txBody>
          <a:bodyPr>
            <a:normAutofit fontScale="90000"/>
          </a:bodyPr>
          <a:lstStyle/>
          <a:p>
            <a:r>
              <a:rPr lang="zh-TW" altLang="en-US" b="1" dirty="0" smtClean="0">
                <a:latin typeface="標楷體" panose="03000509000000000000" pitchFamily="65" charset="-120"/>
                <a:ea typeface="標楷體" panose="03000509000000000000" pitchFamily="65" charset="-120"/>
              </a:rPr>
              <a:t>番茄節 </a:t>
            </a:r>
            <a:r>
              <a:rPr lang="en-US" altLang="zh-TW" b="1" dirty="0" smtClean="0">
                <a:latin typeface="標楷體" panose="03000509000000000000" pitchFamily="65" charset="-120"/>
                <a:ea typeface="標楷體" panose="03000509000000000000" pitchFamily="65" charset="-120"/>
              </a:rPr>
              <a:t>La </a:t>
            </a:r>
            <a:r>
              <a:rPr lang="en-US" altLang="zh-TW" b="1" dirty="0" err="1" smtClean="0">
                <a:latin typeface="標楷體" panose="03000509000000000000" pitchFamily="65" charset="-120"/>
                <a:ea typeface="標楷體" panose="03000509000000000000" pitchFamily="65" charset="-120"/>
              </a:rPr>
              <a:t>tomatina</a:t>
            </a:r>
            <a:r>
              <a:rPr lang="zh-TW" altLang="en-US" b="1" dirty="0" smtClean="0">
                <a:latin typeface="標楷體" panose="03000509000000000000" pitchFamily="65" charset="-120"/>
                <a:ea typeface="標楷體" panose="03000509000000000000" pitchFamily="65" charset="-120"/>
              </a:rPr>
              <a:t> 活動程序</a:t>
            </a:r>
            <a:r>
              <a:rPr lang="en-US" altLang="zh-TW" b="1" dirty="0" smtClean="0">
                <a:latin typeface="標楷體" panose="03000509000000000000" pitchFamily="65" charset="-120"/>
                <a:ea typeface="標楷體" panose="03000509000000000000" pitchFamily="65" charset="-120"/>
              </a:rPr>
              <a:t>-1</a:t>
            </a:r>
            <a:r>
              <a:rPr lang="en-US" altLang="zh-TW" dirty="0" smtClean="0">
                <a:latin typeface="標楷體" panose="03000509000000000000" pitchFamily="65" charset="-120"/>
                <a:ea typeface="標楷體" panose="03000509000000000000" pitchFamily="65" charset="-120"/>
              </a:rPr>
              <a:t/>
            </a:r>
            <a:br>
              <a:rPr lang="en-US" altLang="zh-TW" dirty="0" smtClean="0">
                <a:latin typeface="標楷體" panose="03000509000000000000" pitchFamily="65" charset="-120"/>
                <a:ea typeface="標楷體" panose="03000509000000000000" pitchFamily="65" charset="-120"/>
              </a:rPr>
            </a:br>
            <a:endParaRPr lang="zh-TW" altLang="en-US" dirty="0"/>
          </a:p>
        </p:txBody>
      </p:sp>
      <p:sp>
        <p:nvSpPr>
          <p:cNvPr id="3" name="內容版面配置區 2"/>
          <p:cNvSpPr>
            <a:spLocks noGrp="1"/>
          </p:cNvSpPr>
          <p:nvPr>
            <p:ph idx="1"/>
          </p:nvPr>
        </p:nvSpPr>
        <p:spPr>
          <a:xfrm>
            <a:off x="467544" y="1556792"/>
            <a:ext cx="8229600" cy="4608512"/>
          </a:xfrm>
        </p:spPr>
        <p:txBody>
          <a:bodyPr>
            <a:normAutofit lnSpcReduction="10000"/>
          </a:bodyPr>
          <a:lstStyle/>
          <a:p>
            <a:r>
              <a:rPr lang="zh-TW" altLang="en-US" sz="3000" dirty="0"/>
              <a:t>拉開序幕的是與</a:t>
            </a:r>
            <a:r>
              <a:rPr lang="zh-TW" altLang="en-US" sz="3000" dirty="0">
                <a:solidFill>
                  <a:srgbClr val="FF0000"/>
                </a:solidFill>
              </a:rPr>
              <a:t>台灣搶孤</a:t>
            </a:r>
            <a:r>
              <a:rPr lang="zh-TW" altLang="en-US" sz="3000" dirty="0" smtClean="0">
                <a:solidFill>
                  <a:srgbClr val="FF0000"/>
                </a:solidFill>
              </a:rPr>
              <a:t>活動</a:t>
            </a:r>
            <a:r>
              <a:rPr lang="en-US" altLang="zh-TW" sz="3000" dirty="0" smtClean="0">
                <a:solidFill>
                  <a:srgbClr val="FF0000"/>
                </a:solidFill>
              </a:rPr>
              <a:t>(</a:t>
            </a:r>
            <a:r>
              <a:rPr lang="zh-TW" altLang="en-US" sz="2000" b="1" dirty="0">
                <a:hlinkClick r:id="rId2"/>
              </a:rPr>
              <a:t>台灣</a:t>
            </a:r>
            <a:r>
              <a:rPr lang="en-US" altLang="zh-TW" sz="2000" b="1" dirty="0">
                <a:hlinkClick r:id="rId2"/>
              </a:rPr>
              <a:t>Hi</a:t>
            </a:r>
            <a:r>
              <a:rPr lang="zh-TW" altLang="en-US" sz="2000" b="1" dirty="0">
                <a:hlinkClick r:id="rId2"/>
              </a:rPr>
              <a:t>起來</a:t>
            </a:r>
            <a:r>
              <a:rPr lang="en-US" altLang="zh-TW" sz="2000" b="1" dirty="0">
                <a:hlinkClick r:id="rId2"/>
              </a:rPr>
              <a:t>-</a:t>
            </a:r>
            <a:r>
              <a:rPr lang="zh-TW" altLang="en-US" sz="2000" b="1" dirty="0">
                <a:hlinkClick r:id="rId2"/>
              </a:rPr>
              <a:t>恆春搶</a:t>
            </a:r>
            <a:r>
              <a:rPr lang="zh-TW" altLang="en-US" sz="2000" b="1" dirty="0" smtClean="0">
                <a:hlinkClick r:id="rId2"/>
              </a:rPr>
              <a:t>孤</a:t>
            </a:r>
            <a:r>
              <a:rPr lang="en-US" altLang="zh-TW" sz="3000" dirty="0" smtClean="0">
                <a:solidFill>
                  <a:srgbClr val="FF0000"/>
                </a:solidFill>
              </a:rPr>
              <a:t>)</a:t>
            </a:r>
            <a:r>
              <a:rPr lang="zh-TW" altLang="en-US" sz="3000" dirty="0" smtClean="0"/>
              <a:t>十分</a:t>
            </a:r>
            <a:r>
              <a:rPr lang="zh-TW" altLang="en-US" sz="3000" dirty="0"/>
              <a:t>相似的</a:t>
            </a:r>
            <a:r>
              <a:rPr lang="zh-TW" altLang="en-US" sz="3500" b="1" dirty="0">
                <a:solidFill>
                  <a:srgbClr val="0070C0"/>
                </a:solidFill>
                <a:hlinkClick r:id="rId3"/>
              </a:rPr>
              <a:t>搶火腿大戰</a:t>
            </a:r>
            <a:r>
              <a:rPr lang="en-US" altLang="zh-TW" sz="3500" b="1" dirty="0">
                <a:solidFill>
                  <a:srgbClr val="0070C0"/>
                </a:solidFill>
                <a:hlinkClick r:id="rId3"/>
              </a:rPr>
              <a:t>(</a:t>
            </a:r>
            <a:r>
              <a:rPr lang="en-US" altLang="zh-TW" sz="3500" b="1" dirty="0" err="1">
                <a:solidFill>
                  <a:srgbClr val="0070C0"/>
                </a:solidFill>
                <a:hlinkClick r:id="rId3"/>
              </a:rPr>
              <a:t>palo</a:t>
            </a:r>
            <a:r>
              <a:rPr lang="en-US" altLang="zh-TW" sz="3500" b="1" dirty="0">
                <a:solidFill>
                  <a:srgbClr val="0070C0"/>
                </a:solidFill>
                <a:hlinkClick r:id="rId3"/>
              </a:rPr>
              <a:t> </a:t>
            </a:r>
            <a:r>
              <a:rPr lang="en-US" altLang="zh-TW" sz="3500" b="1" dirty="0" err="1">
                <a:solidFill>
                  <a:srgbClr val="0070C0"/>
                </a:solidFill>
                <a:hlinkClick r:id="rId3"/>
              </a:rPr>
              <a:t>jabón</a:t>
            </a:r>
            <a:r>
              <a:rPr lang="zh-TW" altLang="en-US" sz="3500" b="1" dirty="0">
                <a:solidFill>
                  <a:srgbClr val="0070C0"/>
                </a:solidFill>
                <a:hlinkClick r:id="rId3"/>
              </a:rPr>
              <a:t>或稱</a:t>
            </a:r>
            <a:r>
              <a:rPr lang="en-US" altLang="zh-TW" sz="3500" b="1" dirty="0" err="1">
                <a:solidFill>
                  <a:srgbClr val="0070C0"/>
                </a:solidFill>
                <a:hlinkClick r:id="rId3"/>
              </a:rPr>
              <a:t>cucaña</a:t>
            </a:r>
            <a:r>
              <a:rPr lang="en-US" altLang="zh-TW" sz="3500" b="1" dirty="0">
                <a:solidFill>
                  <a:srgbClr val="0070C0"/>
                </a:solidFill>
                <a:hlinkClick r:id="rId3"/>
              </a:rPr>
              <a:t>)</a:t>
            </a:r>
            <a:r>
              <a:rPr lang="zh-TW" altLang="en-US" sz="3000" dirty="0"/>
              <a:t>。約莫早晨九點，一群人在木桿塗上厚厚的一層油脂，將它豎立在街道上，並在竿子頂端放上火腿，十點開始人們會爭相爬上木桿搶火腿，直到有人將綁在頂端的火腿取下後，並</a:t>
            </a:r>
            <a:r>
              <a:rPr lang="zh-TW" altLang="en-US" sz="3000" dirty="0">
                <a:solidFill>
                  <a:srgbClr val="00B050"/>
                </a:solidFill>
              </a:rPr>
              <a:t>等到</a:t>
            </a:r>
            <a:r>
              <a:rPr lang="en-US" altLang="zh-TW" sz="3000" dirty="0">
                <a:solidFill>
                  <a:srgbClr val="00B050"/>
                </a:solidFill>
              </a:rPr>
              <a:t>11</a:t>
            </a:r>
            <a:r>
              <a:rPr lang="zh-TW" altLang="en-US" sz="3000" dirty="0">
                <a:solidFill>
                  <a:srgbClr val="00B050"/>
                </a:solidFill>
              </a:rPr>
              <a:t>點才開始進入番茄大戰</a:t>
            </a:r>
            <a:r>
              <a:rPr lang="zh-TW" altLang="en-US" sz="3000" dirty="0" smtClean="0"/>
              <a:t>。</a:t>
            </a:r>
            <a:endParaRPr lang="en-US" altLang="zh-TW" sz="3000" dirty="0" smtClean="0"/>
          </a:p>
          <a:p>
            <a:endParaRPr lang="en-US" altLang="zh-TW" sz="3000" dirty="0" smtClean="0"/>
          </a:p>
          <a:p>
            <a:r>
              <a:rPr lang="en-US" altLang="zh-TW" sz="2200" dirty="0" smtClean="0">
                <a:hlinkClick r:id="rId4"/>
              </a:rPr>
              <a:t>Vlog </a:t>
            </a:r>
            <a:r>
              <a:rPr lang="zh-TW" altLang="en-US" sz="2200" dirty="0" smtClean="0">
                <a:hlinkClick r:id="rId4"/>
              </a:rPr>
              <a:t>最狂西班牙番茄節 未滿</a:t>
            </a:r>
            <a:r>
              <a:rPr lang="en-US" altLang="zh-TW" sz="2200" dirty="0" smtClean="0">
                <a:hlinkClick r:id="rId4"/>
              </a:rPr>
              <a:t>18</a:t>
            </a:r>
            <a:r>
              <a:rPr lang="zh-TW" altLang="en-US" sz="2200" dirty="0" smtClean="0">
                <a:hlinkClick r:id="rId4"/>
              </a:rPr>
              <a:t>不能參與！</a:t>
            </a:r>
            <a:r>
              <a:rPr lang="en-US" altLang="zh-TW" sz="2200" dirty="0" smtClean="0">
                <a:hlinkClick r:id="rId4"/>
              </a:rPr>
              <a:t>150</a:t>
            </a:r>
            <a:r>
              <a:rPr lang="zh-TW" altLang="en-US" sz="2200" dirty="0" smtClean="0">
                <a:hlinkClick r:id="rId4"/>
              </a:rPr>
              <a:t>噸的番茄任你丟 就在布尼奧爾 瓦倫西亞 ｜</a:t>
            </a:r>
            <a:r>
              <a:rPr lang="en-US" altLang="zh-TW" sz="2200" dirty="0" smtClean="0">
                <a:hlinkClick r:id="rId4"/>
              </a:rPr>
              <a:t>La Tomatina 2022 </a:t>
            </a:r>
            <a:r>
              <a:rPr lang="en-US" altLang="zh-TW" sz="2200" dirty="0" err="1" smtClean="0">
                <a:hlinkClick r:id="rId4"/>
              </a:rPr>
              <a:t>en</a:t>
            </a:r>
            <a:r>
              <a:rPr lang="en-US" altLang="zh-TW" sz="2200" dirty="0" smtClean="0">
                <a:hlinkClick r:id="rId4"/>
              </a:rPr>
              <a:t> </a:t>
            </a:r>
            <a:r>
              <a:rPr lang="en-US" altLang="zh-TW" sz="2200" dirty="0" err="1" smtClean="0">
                <a:hlinkClick r:id="rId4"/>
              </a:rPr>
              <a:t>Buñol</a:t>
            </a:r>
            <a:r>
              <a:rPr lang="en-US" altLang="zh-TW" sz="2200" dirty="0" smtClean="0">
                <a:hlinkClick r:id="rId4"/>
              </a:rPr>
              <a:t> Valencia </a:t>
            </a:r>
            <a:r>
              <a:rPr lang="en-US" altLang="zh-TW" sz="2200" dirty="0" err="1" smtClean="0">
                <a:hlinkClick r:id="rId4"/>
              </a:rPr>
              <a:t>España</a:t>
            </a:r>
            <a:endParaRPr lang="zh-TW" altLang="en-US" sz="2200" dirty="0"/>
          </a:p>
        </p:txBody>
      </p:sp>
    </p:spTree>
    <p:extLst>
      <p:ext uri="{BB962C8B-B14F-4D97-AF65-F5344CB8AC3E}">
        <p14:creationId xmlns:p14="http://schemas.microsoft.com/office/powerpoint/2010/main" val="296141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548680"/>
            <a:ext cx="8229600" cy="1512168"/>
          </a:xfrm>
        </p:spPr>
        <p:txBody>
          <a:bodyPr>
            <a:normAutofit fontScale="90000"/>
          </a:bodyPr>
          <a:lstStyle/>
          <a:p>
            <a:r>
              <a:rPr lang="zh-TW" altLang="en-US" b="1" dirty="0" smtClean="0">
                <a:latin typeface="標楷體" panose="03000509000000000000" pitchFamily="65" charset="-120"/>
                <a:ea typeface="標楷體" panose="03000509000000000000" pitchFamily="65" charset="-120"/>
              </a:rPr>
              <a:t>番茄節 </a:t>
            </a:r>
            <a:r>
              <a:rPr lang="en-US" altLang="zh-TW" b="1" dirty="0" smtClean="0">
                <a:latin typeface="標楷體" panose="03000509000000000000" pitchFamily="65" charset="-120"/>
                <a:ea typeface="標楷體" panose="03000509000000000000" pitchFamily="65" charset="-120"/>
              </a:rPr>
              <a:t>La </a:t>
            </a:r>
            <a:r>
              <a:rPr lang="en-US" altLang="zh-TW" b="1" dirty="0" err="1" smtClean="0">
                <a:latin typeface="標楷體" panose="03000509000000000000" pitchFamily="65" charset="-120"/>
                <a:ea typeface="標楷體" panose="03000509000000000000" pitchFamily="65" charset="-120"/>
              </a:rPr>
              <a:t>tomatina</a:t>
            </a:r>
            <a:r>
              <a:rPr lang="zh-TW" altLang="en-US" b="1" dirty="0" smtClean="0">
                <a:latin typeface="標楷體" panose="03000509000000000000" pitchFamily="65" charset="-120"/>
                <a:ea typeface="標楷體" panose="03000509000000000000" pitchFamily="65" charset="-120"/>
              </a:rPr>
              <a:t> 活動程序</a:t>
            </a:r>
            <a:r>
              <a:rPr lang="en-US" altLang="zh-TW" b="1" dirty="0" smtClean="0">
                <a:latin typeface="標楷體" panose="03000509000000000000" pitchFamily="65" charset="-120"/>
                <a:ea typeface="標楷體" panose="03000509000000000000" pitchFamily="65" charset="-120"/>
              </a:rPr>
              <a:t>-2</a:t>
            </a:r>
            <a:r>
              <a:rPr lang="en-US" altLang="zh-TW" dirty="0" smtClean="0">
                <a:latin typeface="標楷體" panose="03000509000000000000" pitchFamily="65" charset="-120"/>
                <a:ea typeface="標楷體" panose="03000509000000000000" pitchFamily="65" charset="-120"/>
              </a:rPr>
              <a:t/>
            </a:r>
            <a:br>
              <a:rPr lang="en-US" altLang="zh-TW" dirty="0" smtClean="0">
                <a:latin typeface="標楷體" panose="03000509000000000000" pitchFamily="65" charset="-120"/>
                <a:ea typeface="標楷體" panose="03000509000000000000" pitchFamily="65" charset="-120"/>
              </a:rPr>
            </a:br>
            <a:endParaRPr lang="zh-TW" altLang="en-US" dirty="0"/>
          </a:p>
        </p:txBody>
      </p:sp>
      <p:sp>
        <p:nvSpPr>
          <p:cNvPr id="3" name="內容版面配置區 2"/>
          <p:cNvSpPr>
            <a:spLocks noGrp="1"/>
          </p:cNvSpPr>
          <p:nvPr>
            <p:ph idx="1"/>
          </p:nvPr>
        </p:nvSpPr>
        <p:spPr>
          <a:xfrm>
            <a:off x="457200" y="2132856"/>
            <a:ext cx="8363272" cy="3993307"/>
          </a:xfrm>
        </p:spPr>
        <p:txBody>
          <a:bodyPr>
            <a:normAutofit/>
          </a:bodyPr>
          <a:lstStyle/>
          <a:p>
            <a:r>
              <a:rPr lang="zh-TW" altLang="en-US" sz="2500" dirty="0" smtClean="0"/>
              <a:t>​當火腿被搶下後，一旁的水柱便開始噴灑，此時載滿番茄的卡車開往</a:t>
            </a:r>
            <a:r>
              <a:rPr lang="en-US" altLang="zh-TW" sz="2500" dirty="0" err="1" smtClean="0"/>
              <a:t>calles</a:t>
            </a:r>
            <a:r>
              <a:rPr lang="en-US" altLang="zh-TW" sz="2500" dirty="0" smtClean="0"/>
              <a:t> San Luis, Cid</a:t>
            </a:r>
            <a:r>
              <a:rPr lang="zh-TW" altLang="en-US" sz="2500" dirty="0" smtClean="0"/>
              <a:t>及</a:t>
            </a:r>
            <a:r>
              <a:rPr lang="en-US" altLang="zh-TW" sz="2500" dirty="0" smtClean="0"/>
              <a:t>Plaza del Pueblo</a:t>
            </a:r>
            <a:r>
              <a:rPr lang="zh-TW" altLang="en-US" sz="2500" dirty="0" smtClean="0"/>
              <a:t>，將</a:t>
            </a:r>
            <a:r>
              <a:rPr lang="zh-TW" altLang="en-US" sz="2500" dirty="0" smtClean="0">
                <a:solidFill>
                  <a:srgbClr val="FF0000"/>
                </a:solidFill>
              </a:rPr>
              <a:t>超過一百噸的番茄傾倒在街道</a:t>
            </a:r>
            <a:r>
              <a:rPr lang="zh-TW" altLang="en-US" sz="2500" dirty="0" smtClean="0"/>
              <a:t>，作為大戰的彈藥。第一發信號彈發出「開始信號」聲響後，番茄大戰就正式開始！</a:t>
            </a:r>
            <a:endParaRPr lang="en-US" altLang="zh-TW" sz="2500" dirty="0" smtClean="0"/>
          </a:p>
          <a:p>
            <a:endParaRPr lang="en-US" altLang="zh-TW" sz="2500" dirty="0" smtClean="0"/>
          </a:p>
          <a:p>
            <a:r>
              <a:rPr lang="zh-TW" altLang="en-US" sz="2500" dirty="0"/>
              <a:t>活動中的番茄來自</a:t>
            </a:r>
            <a:r>
              <a:rPr lang="en-US" altLang="zh-TW" sz="2500" dirty="0"/>
              <a:t>Extremadura</a:t>
            </a:r>
            <a:r>
              <a:rPr lang="zh-TW" altLang="en-US" sz="2500" dirty="0"/>
              <a:t>，是特別為這項活動生產</a:t>
            </a:r>
            <a:r>
              <a:rPr lang="zh-TW" altLang="en-US" sz="2500" dirty="0">
                <a:solidFill>
                  <a:srgbClr val="FF0000"/>
                </a:solidFill>
              </a:rPr>
              <a:t>風味較差、較為便宜</a:t>
            </a:r>
            <a:r>
              <a:rPr lang="zh-TW" altLang="en-US" sz="2500" dirty="0"/>
              <a:t>的番茄。</a:t>
            </a:r>
          </a:p>
        </p:txBody>
      </p:sp>
    </p:spTree>
    <p:extLst>
      <p:ext uri="{BB962C8B-B14F-4D97-AF65-F5344CB8AC3E}">
        <p14:creationId xmlns:p14="http://schemas.microsoft.com/office/powerpoint/2010/main" val="373634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normAutofit fontScale="90000"/>
          </a:bodyPr>
          <a:lstStyle/>
          <a:p>
            <a:r>
              <a:rPr lang="zh-TW" altLang="en-US" b="1" dirty="0" smtClean="0">
                <a:latin typeface="標楷體" panose="03000509000000000000" pitchFamily="65" charset="-120"/>
                <a:ea typeface="標楷體" panose="03000509000000000000" pitchFamily="65" charset="-120"/>
              </a:rPr>
              <a:t>番茄節 </a:t>
            </a:r>
            <a:r>
              <a:rPr lang="en-US" altLang="zh-TW" b="1" dirty="0" smtClean="0">
                <a:latin typeface="標楷體" panose="03000509000000000000" pitchFamily="65" charset="-120"/>
                <a:ea typeface="標楷體" panose="03000509000000000000" pitchFamily="65" charset="-120"/>
              </a:rPr>
              <a:t>La </a:t>
            </a:r>
            <a:r>
              <a:rPr lang="en-US" altLang="zh-TW" b="1" dirty="0" err="1" smtClean="0">
                <a:latin typeface="標楷體" panose="03000509000000000000" pitchFamily="65" charset="-120"/>
                <a:ea typeface="標楷體" panose="03000509000000000000" pitchFamily="65" charset="-120"/>
              </a:rPr>
              <a:t>tomatina</a:t>
            </a:r>
            <a:r>
              <a:rPr lang="zh-TW" altLang="en-US" b="1" dirty="0" smtClean="0">
                <a:latin typeface="標楷體" panose="03000509000000000000" pitchFamily="65" charset="-120"/>
                <a:ea typeface="標楷體" panose="03000509000000000000" pitchFamily="65" charset="-120"/>
              </a:rPr>
              <a:t> 規則</a:t>
            </a:r>
            <a:r>
              <a:rPr lang="en-US" altLang="zh-TW" b="1" dirty="0" smtClean="0">
                <a:latin typeface="標楷體" panose="03000509000000000000" pitchFamily="65" charset="-120"/>
                <a:ea typeface="標楷體" panose="03000509000000000000" pitchFamily="65" charset="-120"/>
              </a:rPr>
              <a:t>-1</a:t>
            </a:r>
            <a:r>
              <a:rPr lang="en-US" altLang="zh-TW" dirty="0" smtClean="0">
                <a:latin typeface="標楷體" panose="03000509000000000000" pitchFamily="65" charset="-120"/>
                <a:ea typeface="標楷體" panose="03000509000000000000" pitchFamily="65" charset="-120"/>
              </a:rPr>
              <a:t/>
            </a:r>
            <a:br>
              <a:rPr lang="en-US" altLang="zh-TW" dirty="0" smtClean="0">
                <a:latin typeface="標楷體" panose="03000509000000000000" pitchFamily="65" charset="-120"/>
                <a:ea typeface="標楷體" panose="03000509000000000000" pitchFamily="65" charset="-120"/>
              </a:rPr>
            </a:br>
            <a:endParaRPr lang="zh-TW" altLang="en-US" dirty="0"/>
          </a:p>
        </p:txBody>
      </p:sp>
      <p:sp>
        <p:nvSpPr>
          <p:cNvPr id="3" name="內容版面配置區 2"/>
          <p:cNvSpPr>
            <a:spLocks noGrp="1"/>
          </p:cNvSpPr>
          <p:nvPr>
            <p:ph idx="1"/>
          </p:nvPr>
        </p:nvSpPr>
        <p:spPr>
          <a:xfrm>
            <a:off x="457200" y="1700808"/>
            <a:ext cx="8229600" cy="4248473"/>
          </a:xfrm>
        </p:spPr>
        <p:txBody>
          <a:bodyPr>
            <a:normAutofit fontScale="47500" lnSpcReduction="20000"/>
          </a:bodyPr>
          <a:lstStyle/>
          <a:p>
            <a:r>
              <a:rPr lang="zh-TW" altLang="en-US" sz="6300" dirty="0"/>
              <a:t>為了讓大家玩得盡興，番茄大戰也有一些規則及建議讓大家遵守，例如：</a:t>
            </a:r>
            <a:br>
              <a:rPr lang="zh-TW" altLang="en-US" sz="6300" dirty="0"/>
            </a:br>
            <a:r>
              <a:rPr lang="zh-TW" altLang="en-US" sz="6300" dirty="0"/>
              <a:t>建議戴上</a:t>
            </a:r>
            <a:r>
              <a:rPr lang="zh-TW" altLang="en-US" sz="6300" dirty="0">
                <a:solidFill>
                  <a:srgbClr val="FF0000"/>
                </a:solidFill>
              </a:rPr>
              <a:t>防護性護目鏡</a:t>
            </a:r>
            <a:r>
              <a:rPr lang="en-US" altLang="zh-TW" sz="6300" dirty="0">
                <a:solidFill>
                  <a:srgbClr val="FF0000"/>
                </a:solidFill>
              </a:rPr>
              <a:t>(</a:t>
            </a:r>
            <a:r>
              <a:rPr lang="zh-TW" altLang="en-US" sz="6300" dirty="0">
                <a:solidFill>
                  <a:srgbClr val="FF0000"/>
                </a:solidFill>
              </a:rPr>
              <a:t>泳鏡</a:t>
            </a:r>
            <a:r>
              <a:rPr lang="en-US" altLang="zh-TW" sz="6300" dirty="0">
                <a:solidFill>
                  <a:srgbClr val="FF0000"/>
                </a:solidFill>
              </a:rPr>
              <a:t>,</a:t>
            </a:r>
            <a:r>
              <a:rPr lang="zh-TW" altLang="en-US" sz="6300" dirty="0">
                <a:solidFill>
                  <a:srgbClr val="FF0000"/>
                </a:solidFill>
              </a:rPr>
              <a:t>浮潛面罩</a:t>
            </a:r>
            <a:r>
              <a:rPr lang="en-US" altLang="zh-TW" sz="6300" dirty="0">
                <a:solidFill>
                  <a:srgbClr val="FF0000"/>
                </a:solidFill>
              </a:rPr>
              <a:t>)</a:t>
            </a:r>
            <a:r>
              <a:rPr lang="zh-TW" altLang="en-US" sz="6300" dirty="0">
                <a:solidFill>
                  <a:srgbClr val="FF0000"/>
                </a:solidFill>
              </a:rPr>
              <a:t>及手套</a:t>
            </a:r>
            <a:r>
              <a:rPr lang="zh-TW" altLang="en-US" sz="6300" dirty="0"/>
              <a:t>。</a:t>
            </a:r>
            <a:br>
              <a:rPr lang="zh-TW" altLang="en-US" sz="6300" dirty="0"/>
            </a:br>
            <a:endParaRPr lang="en-US" altLang="zh-TW" sz="6300" dirty="0"/>
          </a:p>
          <a:p>
            <a:r>
              <a:rPr lang="zh-TW" altLang="en-US" sz="6300" dirty="0">
                <a:solidFill>
                  <a:srgbClr val="FF0000"/>
                </a:solidFill>
              </a:rPr>
              <a:t>丟擲前必須先捏爛番茄</a:t>
            </a:r>
            <a:r>
              <a:rPr lang="zh-TW" altLang="en-US" sz="6300" dirty="0"/>
              <a:t>，避免造成別人的傷害。</a:t>
            </a:r>
            <a:br>
              <a:rPr lang="zh-TW" altLang="en-US" sz="6300" dirty="0"/>
            </a:br>
            <a:endParaRPr lang="en-US" altLang="zh-TW" sz="6300" dirty="0"/>
          </a:p>
          <a:p>
            <a:r>
              <a:rPr lang="zh-TW" altLang="en-US" sz="10500" dirty="0">
                <a:solidFill>
                  <a:srgbClr val="FF0000"/>
                </a:solidFill>
              </a:rPr>
              <a:t>不允許</a:t>
            </a:r>
            <a:r>
              <a:rPr lang="zh-TW" altLang="en-US" sz="6300" dirty="0">
                <a:solidFill>
                  <a:srgbClr val="FF0000"/>
                </a:solidFill>
              </a:rPr>
              <a:t>撕扯其他參加者的衣服</a:t>
            </a:r>
            <a:r>
              <a:rPr lang="zh-TW" altLang="en-US" sz="6300" dirty="0"/>
              <a:t>。</a:t>
            </a:r>
            <a:br>
              <a:rPr lang="zh-TW" altLang="en-US" sz="6300" dirty="0"/>
            </a:br>
            <a:r>
              <a:rPr lang="en-US" altLang="zh-TW" sz="6300" dirty="0"/>
              <a:t/>
            </a:r>
            <a:br>
              <a:rPr lang="en-US" altLang="zh-TW" sz="6300" dirty="0"/>
            </a:br>
            <a:r>
              <a:rPr lang="en-US" altLang="zh-TW" dirty="0"/>
              <a:t/>
            </a:r>
            <a:br>
              <a:rPr lang="en-US" altLang="zh-TW" dirty="0"/>
            </a:br>
            <a:endParaRPr lang="en-US" altLang="zh-TW" dirty="0"/>
          </a:p>
        </p:txBody>
      </p:sp>
    </p:spTree>
    <p:extLst>
      <p:ext uri="{BB962C8B-B14F-4D97-AF65-F5344CB8AC3E}">
        <p14:creationId xmlns:p14="http://schemas.microsoft.com/office/powerpoint/2010/main" val="1202301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8229600" cy="1143000"/>
          </a:xfrm>
        </p:spPr>
        <p:txBody>
          <a:bodyPr>
            <a:normAutofit fontScale="90000"/>
          </a:bodyPr>
          <a:lstStyle/>
          <a:p>
            <a:r>
              <a:rPr lang="zh-TW" altLang="en-US" b="1" dirty="0" smtClean="0">
                <a:latin typeface="標楷體" panose="03000509000000000000" pitchFamily="65" charset="-120"/>
                <a:ea typeface="標楷體" panose="03000509000000000000" pitchFamily="65" charset="-120"/>
              </a:rPr>
              <a:t>番茄節 </a:t>
            </a:r>
            <a:r>
              <a:rPr lang="en-US" altLang="zh-TW" b="1" dirty="0" smtClean="0">
                <a:latin typeface="標楷體" panose="03000509000000000000" pitchFamily="65" charset="-120"/>
                <a:ea typeface="標楷體" panose="03000509000000000000" pitchFamily="65" charset="-120"/>
              </a:rPr>
              <a:t>La </a:t>
            </a:r>
            <a:r>
              <a:rPr lang="en-US" altLang="zh-TW" b="1" dirty="0" err="1" smtClean="0">
                <a:latin typeface="標楷體" panose="03000509000000000000" pitchFamily="65" charset="-120"/>
                <a:ea typeface="標楷體" panose="03000509000000000000" pitchFamily="65" charset="-120"/>
              </a:rPr>
              <a:t>tomatina</a:t>
            </a:r>
            <a:r>
              <a:rPr lang="zh-TW" altLang="en-US" b="1" dirty="0" smtClean="0">
                <a:latin typeface="標楷體" panose="03000509000000000000" pitchFamily="65" charset="-120"/>
                <a:ea typeface="標楷體" panose="03000509000000000000" pitchFamily="65" charset="-120"/>
              </a:rPr>
              <a:t> 規則</a:t>
            </a:r>
            <a:r>
              <a:rPr lang="en-US" altLang="zh-TW" b="1" dirty="0" smtClean="0">
                <a:latin typeface="標楷體" panose="03000509000000000000" pitchFamily="65" charset="-120"/>
                <a:ea typeface="標楷體" panose="03000509000000000000" pitchFamily="65" charset="-120"/>
              </a:rPr>
              <a:t>-2</a:t>
            </a:r>
            <a:r>
              <a:rPr lang="en-US" altLang="zh-TW" dirty="0" smtClean="0">
                <a:latin typeface="標楷體" panose="03000509000000000000" pitchFamily="65" charset="-120"/>
                <a:ea typeface="標楷體" panose="03000509000000000000" pitchFamily="65" charset="-120"/>
              </a:rPr>
              <a:t/>
            </a:r>
            <a:br>
              <a:rPr lang="en-US" altLang="zh-TW" dirty="0" smtClean="0">
                <a:latin typeface="標楷體" panose="03000509000000000000" pitchFamily="65" charset="-120"/>
                <a:ea typeface="標楷體" panose="03000509000000000000" pitchFamily="65" charset="-120"/>
              </a:rPr>
            </a:br>
            <a:endParaRPr lang="zh-TW" altLang="en-US" dirty="0"/>
          </a:p>
        </p:txBody>
      </p:sp>
      <p:sp>
        <p:nvSpPr>
          <p:cNvPr id="3" name="內容版面配置區 2"/>
          <p:cNvSpPr>
            <a:spLocks noGrp="1"/>
          </p:cNvSpPr>
          <p:nvPr>
            <p:ph idx="1"/>
          </p:nvPr>
        </p:nvSpPr>
        <p:spPr>
          <a:xfrm>
            <a:off x="467544" y="1772816"/>
            <a:ext cx="8229600" cy="4061048"/>
          </a:xfrm>
        </p:spPr>
        <p:txBody>
          <a:bodyPr>
            <a:normAutofit fontScale="85000" lnSpcReduction="10000"/>
          </a:bodyPr>
          <a:lstStyle/>
          <a:p>
            <a:r>
              <a:rPr lang="zh-TW" altLang="en-US" dirty="0" smtClean="0"/>
              <a:t>不得丟擲任何瓶子或其他會造成傷害之物品，</a:t>
            </a:r>
            <a:r>
              <a:rPr lang="zh-TW" altLang="en-US" sz="4000" dirty="0" smtClean="0">
                <a:solidFill>
                  <a:srgbClr val="FF0000"/>
                </a:solidFill>
              </a:rPr>
              <a:t>只能丟番茄</a:t>
            </a:r>
            <a:r>
              <a:rPr lang="zh-TW" altLang="en-US" dirty="0" smtClean="0"/>
              <a:t>。</a:t>
            </a:r>
            <a:br>
              <a:rPr lang="zh-TW" altLang="en-US" dirty="0" smtClean="0"/>
            </a:br>
            <a:r>
              <a:rPr lang="en-US" altLang="zh-TW" dirty="0" smtClean="0"/>
              <a:t>​</a:t>
            </a:r>
            <a:br>
              <a:rPr lang="en-US" altLang="zh-TW" dirty="0" smtClean="0"/>
            </a:br>
            <a:endParaRPr lang="en-US" altLang="zh-TW" dirty="0" smtClean="0"/>
          </a:p>
          <a:p>
            <a:r>
              <a:rPr lang="zh-TW" altLang="en-US" dirty="0" smtClean="0">
                <a:solidFill>
                  <a:srgbClr val="FF0000"/>
                </a:solidFill>
              </a:rPr>
              <a:t>第二發信號彈響起時，所有人必須停止</a:t>
            </a:r>
            <a:r>
              <a:rPr lang="zh-TW" altLang="en-US" dirty="0" smtClean="0"/>
              <a:t>丟擲番茄。</a:t>
            </a:r>
            <a:endParaRPr lang="en-US" altLang="zh-TW" dirty="0" smtClean="0"/>
          </a:p>
          <a:p>
            <a:endParaRPr lang="en-US" altLang="zh-TW" dirty="0"/>
          </a:p>
          <a:p>
            <a:r>
              <a:rPr lang="zh-TW" altLang="en-US" dirty="0"/>
              <a:t>為控制參與人數，</a:t>
            </a:r>
            <a:r>
              <a:rPr lang="zh-TW" altLang="en-US" dirty="0">
                <a:solidFill>
                  <a:srgbClr val="FF0000"/>
                </a:solidFill>
              </a:rPr>
              <a:t>自</a:t>
            </a:r>
            <a:r>
              <a:rPr lang="en-US" altLang="zh-TW" dirty="0">
                <a:solidFill>
                  <a:srgbClr val="FF0000"/>
                </a:solidFill>
              </a:rPr>
              <a:t>2013</a:t>
            </a:r>
            <a:r>
              <a:rPr lang="zh-TW" altLang="en-US" dirty="0">
                <a:solidFill>
                  <a:srgbClr val="FF0000"/>
                </a:solidFill>
              </a:rPr>
              <a:t>年起參戰者須付</a:t>
            </a:r>
            <a:r>
              <a:rPr lang="en-US" altLang="zh-TW" dirty="0">
                <a:solidFill>
                  <a:srgbClr val="FF0000"/>
                </a:solidFill>
              </a:rPr>
              <a:t>10</a:t>
            </a:r>
            <a:r>
              <a:rPr lang="zh-TW" altLang="en-US" dirty="0">
                <a:solidFill>
                  <a:srgbClr val="FF0000"/>
                </a:solidFill>
              </a:rPr>
              <a:t>歐元購買手環才能入場</a:t>
            </a:r>
            <a:r>
              <a:rPr lang="zh-TW" altLang="en-US" dirty="0"/>
              <a:t>。</a:t>
            </a:r>
            <a:r>
              <a:rPr lang="zh-TW" altLang="en-US" dirty="0" smtClean="0"/>
              <a:t/>
            </a:r>
            <a:br>
              <a:rPr lang="zh-TW" altLang="en-US" dirty="0" smtClean="0"/>
            </a:br>
            <a:endParaRPr lang="zh-TW" altLang="en-US" dirty="0"/>
          </a:p>
        </p:txBody>
      </p:sp>
    </p:spTree>
    <p:extLst>
      <p:ext uri="{BB962C8B-B14F-4D97-AF65-F5344CB8AC3E}">
        <p14:creationId xmlns:p14="http://schemas.microsoft.com/office/powerpoint/2010/main" val="152059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a:latin typeface="標楷體" panose="03000509000000000000" pitchFamily="65" charset="-120"/>
                <a:ea typeface="標楷體" panose="03000509000000000000" pitchFamily="65" charset="-120"/>
              </a:rPr>
              <a:t>番茄</a:t>
            </a:r>
            <a:r>
              <a:rPr lang="zh-TW" altLang="en-US" sz="5000" dirty="0" smtClean="0">
                <a:latin typeface="標楷體" panose="03000509000000000000" pitchFamily="65" charset="-120"/>
                <a:ea typeface="標楷體" panose="03000509000000000000" pitchFamily="65" charset="-120"/>
              </a:rPr>
              <a:t>大戰之後</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en-US" sz="2500" dirty="0"/>
              <a:t>在結束大戰後，大家會擠向一旁的河道清洗，或是在民宅下大喊「</a:t>
            </a:r>
            <a:r>
              <a:rPr lang="en-US" altLang="zh-TW" sz="2500" dirty="0"/>
              <a:t>Agua!</a:t>
            </a:r>
            <a:r>
              <a:rPr lang="zh-TW" altLang="en-US" sz="2500" dirty="0"/>
              <a:t>」，就會有人從樓上倒水下來。在</a:t>
            </a:r>
            <a:r>
              <a:rPr lang="en-US" altLang="zh-TW" sz="2500" dirty="0" err="1"/>
              <a:t>Buñol</a:t>
            </a:r>
            <a:r>
              <a:rPr lang="zh-TW" altLang="en-US" sz="2500" dirty="0"/>
              <a:t>的每個街道盡頭也都會有水龍頭供大家清洗</a:t>
            </a:r>
            <a:r>
              <a:rPr lang="zh-TW" altLang="en-US" sz="2500" dirty="0" smtClean="0"/>
              <a:t>。</a:t>
            </a:r>
            <a:endParaRPr lang="en-US" altLang="zh-TW" sz="2500" dirty="0" smtClean="0"/>
          </a:p>
          <a:p>
            <a:endParaRPr lang="en-US" altLang="zh-TW" sz="2500" dirty="0" smtClean="0"/>
          </a:p>
          <a:p>
            <a:r>
              <a:rPr lang="zh-TW" altLang="en-US" sz="2500" dirty="0" smtClean="0"/>
              <a:t>​</a:t>
            </a:r>
            <a:r>
              <a:rPr lang="zh-TW" altLang="en-US" sz="2500" dirty="0"/>
              <a:t>消防車的高壓水柱，將街道清洗乾淨，人們結伴坐火車離開小鎮，經過清理的</a:t>
            </a:r>
            <a:r>
              <a:rPr lang="en-US" altLang="zh-TW" sz="2500" dirty="0" err="1"/>
              <a:t>Buñol</a:t>
            </a:r>
            <a:r>
              <a:rPr lang="zh-TW" altLang="en-US" sz="2500" dirty="0"/>
              <a:t>也恢復了以往的安靜，好像一切都沒有發生過一樣</a:t>
            </a:r>
          </a:p>
        </p:txBody>
      </p:sp>
    </p:spTree>
    <p:extLst>
      <p:ext uri="{BB962C8B-B14F-4D97-AF65-F5344CB8AC3E}">
        <p14:creationId xmlns:p14="http://schemas.microsoft.com/office/powerpoint/2010/main" val="85270254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804</Words>
  <Application>Microsoft Office PowerPoint</Application>
  <PresentationFormat>如螢幕大小 (4:3)</PresentationFormat>
  <Paragraphs>53</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Office 佈景主題</vt:lpstr>
      <vt:lpstr>西班牙‧番茄節  La tomatina </vt:lpstr>
      <vt:lpstr>番茄節的起源</vt:lpstr>
      <vt:lpstr>Buñol小鎮</vt:lpstr>
      <vt:lpstr> 番茄節 La tomatina 簡介 </vt:lpstr>
      <vt:lpstr>番茄節 La tomatina 活動程序-1 </vt:lpstr>
      <vt:lpstr>番茄節 La tomatina 活動程序-2 </vt:lpstr>
      <vt:lpstr>番茄節 La tomatina 規則-1 </vt:lpstr>
      <vt:lpstr>番茄節 La tomatina 規則-2 </vt:lpstr>
      <vt:lpstr>番茄大戰之後</vt:lpstr>
      <vt:lpstr>番茄節知多少?</vt:lpstr>
      <vt:lpstr>Q2: 舉辦番茄節的地點位於下列圖片哪個位置?                                                               A ___ B ___ C ___ D___ </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西班牙‧番茄節  La tomatina</dc:title>
  <dc:creator>建興</dc:creator>
  <cp:lastModifiedBy>建興</cp:lastModifiedBy>
  <cp:revision>13</cp:revision>
  <dcterms:created xsi:type="dcterms:W3CDTF">2024-06-04T05:45:20Z</dcterms:created>
  <dcterms:modified xsi:type="dcterms:W3CDTF">2024-06-07T06:53:05Z</dcterms:modified>
</cp:coreProperties>
</file>